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63" r:id="rId3"/>
  </p:sldMasterIdLst>
  <p:notesMasterIdLst>
    <p:notesMasterId r:id="rId18"/>
  </p:notesMasterIdLst>
  <p:handoutMasterIdLst>
    <p:handoutMasterId r:id="rId19"/>
  </p:handoutMasterIdLst>
  <p:sldIdLst>
    <p:sldId id="259" r:id="rId4"/>
    <p:sldId id="294" r:id="rId5"/>
    <p:sldId id="286" r:id="rId6"/>
    <p:sldId id="309" r:id="rId7"/>
    <p:sldId id="313" r:id="rId8"/>
    <p:sldId id="310" r:id="rId9"/>
    <p:sldId id="314" r:id="rId10"/>
    <p:sldId id="311" r:id="rId11"/>
    <p:sldId id="312" r:id="rId12"/>
    <p:sldId id="315" r:id="rId13"/>
    <p:sldId id="316" r:id="rId14"/>
    <p:sldId id="318" r:id="rId15"/>
    <p:sldId id="319" r:id="rId16"/>
    <p:sldId id="256" r:id="rId17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E4"/>
    <a:srgbClr val="84AC69"/>
    <a:srgbClr val="BC5610"/>
    <a:srgbClr val="C55A11"/>
    <a:srgbClr val="759953"/>
    <a:srgbClr val="9AB97D"/>
    <a:srgbClr val="DDB040"/>
    <a:srgbClr val="485F33"/>
    <a:srgbClr val="033287"/>
    <a:srgbClr val="044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533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37D8D-A837-43D4-A120-00C65D5C5C99}" type="datetimeFigureOut">
              <a:rPr lang="sl-SI" smtClean="0"/>
              <a:t>19. 06. 2025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CD64-FC10-4DB0-90AC-AECEBCA290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79410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1C257-3CFF-4B61-99F6-CD1A14C56CBD}" type="datetimeFigureOut">
              <a:rPr lang="sl-SI" smtClean="0"/>
              <a:t>19. 06. 2025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30F2-31D5-4449-BBBD-3EF79D9EDD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6095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D2917E8-029A-47DD-8EA6-A0C5D134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2257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tag Sans Semibold" panose="020B0703040000020004" pitchFamily="34" charset="0"/>
              </a:defRPr>
            </a:lvl1pPr>
          </a:lstStyle>
          <a:p>
            <a:r>
              <a:rPr lang="en-US" dirty="0" err="1"/>
              <a:t>Naslov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638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7A92A-D556-49AB-8B34-6F10704D0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A8C94-AAEF-4559-AE14-E674C2EE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E0E41-8C0A-425A-812B-EA16C55D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895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899F-42FD-4ED2-BA31-973D668A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8B143-E0FB-4761-BDC1-CBF0102C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E68AC-745F-4DD9-BE43-3BB7826B5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751" y="30464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023CE-D978-4411-986B-D6D6483D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29C86-D1F2-449B-B019-37BA2340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DCA4-E10D-4A4E-BC34-A4C996E1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112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86CB-2FA8-44F7-A535-2D6E348E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24668-32EC-4281-B99D-B73314827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B0FC-EF97-4693-BC61-99052160D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E1D07-28DE-45FE-A732-E8AF56D3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6D445-7F72-4378-A34D-6689FCCD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0DD5F-014C-4AE3-91A7-16F9536B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9953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D092-1622-4EAD-AEAB-53BAC1FF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CC33B-D449-4802-9F22-64D0BECA6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2D9DE-17C9-4791-9063-3A368BC4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CC6A3-9CF3-4357-9ECB-48116D86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C6D2E-6358-4408-855C-F028D742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5815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E4D78-51A8-4727-89D9-50FD894CA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A15C5-BBEB-43F7-BC9B-3140A15DC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A295-5B41-4EB6-9010-362345CA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82DE-56E7-4681-B6C0-D006836B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7BB86-715E-458D-BF6A-4C3D7676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6109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8B3B6C-69B5-4B13-B417-7641E80DE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2032000"/>
            <a:ext cx="9623425" cy="38750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Stag Sans Book" panose="020B0503040000020004" pitchFamily="34" charset="0"/>
              </a:defRPr>
            </a:lvl1pPr>
          </a:lstStyle>
          <a:p>
            <a:pPr lvl="0"/>
            <a:r>
              <a:rPr lang="en-US" dirty="0"/>
              <a:t>Insert text here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4279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E104-2945-49D8-A5F1-24A13A04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FAC9-995E-498B-91C3-747A8995A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F90C-C490-4162-9850-062F2033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DF6F5-68B1-4F9A-A8A4-5F0C7739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3F10-AC77-4B6D-8724-2E39DB9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95464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A7E0F-F393-4C7A-9077-DD8FB63D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DA8CA-B609-43D6-973F-F57D27463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574B0-23F9-487D-91D3-03EDF7055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4C640-92E2-4F3D-8141-C6609457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14B8C-530B-490E-B439-BE4C019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9D650-CF7C-4B55-9917-5A032974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42759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BA22-9111-4B72-8467-7C1F3868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9CC47-7FCA-4F7E-86CD-393EED6FA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935DF-B40E-4561-AB19-0D87978F2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161A9-A7D2-479A-A2F1-F4688469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9DF77-D216-417F-83A7-6A4154832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690C5-27CA-4AF8-81AF-D6755496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26E3B-1BD1-4939-A808-12C95D06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46506-CA10-42C4-9FE2-73218BFB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87052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724B-8945-42E4-8B27-D5B8C94F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5A828-8BA1-49E6-9CF9-163AB5D4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44748-A653-43F4-A198-24184580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9F86-A946-4B47-92AD-183B1D74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3201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6B1C9C-F453-426D-87A1-BFBB526CF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52800" cy="6858000"/>
          </a:xfrm>
          <a:prstGeom prst="rect">
            <a:avLst/>
          </a:prstGeo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5709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4F532-CFAB-47B2-8760-372A2190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CC6CD-E7F5-4401-B361-5C91B95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3C915-328F-4B34-875C-3BA67BC1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92226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1E98-FDA8-413F-90E1-0856328A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5329-B5B2-4E8B-A55A-F6028483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7F1A-5674-47D0-B939-4C10DC6B7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CF62-8818-4BA9-9340-05CB31B5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B9605-C690-4C74-AD05-E058ECFE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847D-BE4C-4861-9807-048FCB33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7617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9CA1-2E01-4CF2-9807-C0042B7D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4C23C-0B93-4E22-8313-BE3140286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05B9B-EA86-47F5-A6EA-F49C4F809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D1266-49C6-4484-9896-13AE5B75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F8D62-0FA2-4A38-A63B-4C108A90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0BC3-1F98-4DDD-9AC8-72A7306F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80366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F2D9-DD64-467C-B9D3-77BAA31E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E0BB9-7780-4F17-B590-663921685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6340E-2A94-4F40-A6D3-2691AD24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E6E19-C13F-4092-9305-CD7CCE8F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C4C9-4E89-4C4D-BED2-92225DBC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22878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88C41-0B77-4A7D-9AF4-7E9B759C9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E049C-2243-4476-9841-C02CD6DF6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1B3C-5D17-4337-8FE8-62B1C39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1098F-8DDB-4339-B4FF-C48B84F4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606E3-2E9D-493D-8262-70EE21E9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39219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FE8FC82-079A-4687-854A-670C6EAB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500" y="6353174"/>
            <a:ext cx="6096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4E4C9"/>
                </a:solidFill>
                <a:latin typeface="Stag Sans Semibold" panose="020B0703040000020004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455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97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5E85-576E-45D6-A989-27EEA701F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9D724-5DA0-43B4-8AC9-F1CE0DFA7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192A7-6445-4C0F-A98C-26191417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117B-0FAB-4457-8EF9-488EFADC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CC22-0085-40FC-9779-ACCCA39F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7376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B227-EB4E-444A-8822-63A9D1D7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771" y="50006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7C8A-E6AD-4A81-8AC6-729C21B8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4736F-40C6-4418-B3E8-9C489F42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E3D1-D9C6-48AC-9EBC-93D4A55D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DD26-0890-4AAB-B134-DDC93B32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1222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C7C4-7233-4082-9522-A0538DE3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3DB3D-2856-40EC-86E4-1DFE7996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ABA6-3C4A-46E5-B936-6799EEA9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D2EE-A5EE-4771-AB11-C4A41230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73A2-A2F4-4329-957B-B6A11D7D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765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C9E4-7559-494D-A708-7D61E1C6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44C5-9010-4612-BA75-8F70AEDE6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BAB3A-C744-4C05-B760-678EFA83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A0428-A1E5-4FD2-8BD4-3EF9B6F0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8F520-DD54-4379-B371-6F5955EA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E9B3F-25A9-4BA8-8496-68853E6F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1114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8494-0D48-48F6-B3CD-83F4BF26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059D5-3794-49CB-AE04-BDBBBAF9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7BA72-0DF1-4A42-9D0B-BAB75F19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7A556-446D-4ADD-B9D0-70C04B2F9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18E413-4EFA-4F29-B030-D7BDFF2CE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FF0F7-E2A0-41E7-8BE4-A9DBAFEC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46FFC-7AA9-468C-AEFC-F98C9121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72166-25D6-4122-91EF-43554CC2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2968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2943-828F-4C5F-9E26-757ECF64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DA0FB-F7AB-4874-9154-EAA551B9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95D74-6DFB-41C7-A9BD-62143C6D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AB7F6-A7AE-4900-873A-05AD93CF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2605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7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004B98-AC44-49DA-A43B-EAD41D9E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CC12A-AB2D-46F5-B026-E8B765E7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21F5D-1CF8-424B-B529-7A03A7CAB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B8A17-C159-452C-A3C8-666170BDA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E939-43EE-4D27-B994-AC787C324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DBE-C94E-4CE1-9E88-E746325437CA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282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3392F-9D7B-4E2C-8863-44D7F9FF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E731F-FFBB-4DCD-BCDD-C72FB8ADC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5ED24-E2F9-4BC8-97B1-7C1FAEE41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E856-A72A-4638-9227-F99A5C7DF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9E39A-8FFA-48A0-B246-A518F00CB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B27B-CA43-4F16-A373-26B45165077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309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5A1B8-EC0A-4DD0-9100-B8FFD4EB3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20A77430-55B9-461E-9FEE-EA4E9569F98D}"/>
              </a:ext>
            </a:extLst>
          </p:cNvPr>
          <p:cNvSpPr txBox="1">
            <a:spLocks/>
          </p:cNvSpPr>
          <p:nvPr/>
        </p:nvSpPr>
        <p:spPr>
          <a:xfrm>
            <a:off x="4305754" y="1840292"/>
            <a:ext cx="6933291" cy="641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Stag Sans Semibold" panose="020B07030400000200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FDD2F81-21A3-418B-90EC-E2343269FF76}"/>
              </a:ext>
            </a:extLst>
          </p:cNvPr>
          <p:cNvSpPr txBox="1">
            <a:spLocks/>
          </p:cNvSpPr>
          <p:nvPr/>
        </p:nvSpPr>
        <p:spPr>
          <a:xfrm>
            <a:off x="190500" y="6353174"/>
            <a:ext cx="609600" cy="29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Stag Sans Book" panose="020B0503040000020004" pitchFamily="34" charset="0"/>
              </a:rPr>
              <a:t>4</a:t>
            </a:r>
            <a:endParaRPr lang="en-SI" sz="1400" dirty="0">
              <a:solidFill>
                <a:schemeClr val="bg1">
                  <a:lumMod val="85000"/>
                </a:schemeClr>
              </a:solidFill>
              <a:latin typeface="Stag Sans Book" panose="020B0503040000020004" pitchFamily="34" charset="0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4891CA8D-A7A5-4FBB-959F-CF07A54C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0" y="1447306"/>
            <a:ext cx="8943422" cy="1846151"/>
          </a:xfrm>
        </p:spPr>
        <p:txBody>
          <a:bodyPr/>
          <a:lstStyle/>
          <a:p>
            <a:pPr algn="ctr"/>
            <a:r>
              <a:rPr lang="sl-SI" noProof="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Pravilnik o vodenju projektov </a:t>
            </a:r>
            <a:br>
              <a:rPr lang="sl-SI" noProof="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</a:br>
            <a:r>
              <a:rPr lang="sl-SI" noProof="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(Obvestila 13/25)</a:t>
            </a:r>
            <a:endParaRPr lang="sl-SI" noProof="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940340" y="6591805"/>
            <a:ext cx="413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latin typeface="Trebuchet MS" panose="020B0603020202020204" pitchFamily="34" charset="0"/>
              </a:rPr>
              <a:t>Ljubljana,</a:t>
            </a:r>
            <a:r>
              <a:rPr lang="en-US" sz="1200" dirty="0" smtClean="0">
                <a:latin typeface="Trebuchet MS" panose="020B0603020202020204" pitchFamily="34" charset="0"/>
              </a:rPr>
              <a:t> </a:t>
            </a:r>
            <a:r>
              <a:rPr lang="sl-SI" sz="1200" dirty="0" smtClean="0">
                <a:latin typeface="Trebuchet MS" panose="020B0603020202020204" pitchFamily="34" charset="0"/>
              </a:rPr>
              <a:t>20</a:t>
            </a:r>
            <a:r>
              <a:rPr lang="en-US" sz="1200" dirty="0" smtClean="0">
                <a:latin typeface="Trebuchet MS" panose="020B0603020202020204" pitchFamily="34" charset="0"/>
              </a:rPr>
              <a:t>. </a:t>
            </a:r>
            <a:r>
              <a:rPr lang="sl-SI" sz="1200" dirty="0" smtClean="0">
                <a:latin typeface="Trebuchet MS" panose="020B0603020202020204" pitchFamily="34" charset="0"/>
              </a:rPr>
              <a:t>6</a:t>
            </a:r>
            <a:r>
              <a:rPr lang="en-US" sz="1200" dirty="0" smtClean="0">
                <a:latin typeface="Trebuchet MS" panose="020B0603020202020204" pitchFamily="34" charset="0"/>
              </a:rPr>
              <a:t>. </a:t>
            </a:r>
            <a:r>
              <a:rPr lang="en-US" sz="1200" dirty="0">
                <a:latin typeface="Trebuchet MS" panose="020B0603020202020204" pitchFamily="34" charset="0"/>
              </a:rPr>
              <a:t>2025</a:t>
            </a:r>
            <a:endParaRPr lang="sl-SI" sz="1200" dirty="0">
              <a:latin typeface="Trebuchet MS" panose="020B0603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50F2F6-2AC3-2793-6A8E-0A8FD40BC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7100" y="3773744"/>
            <a:ext cx="2597396" cy="12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6. Prehodna in končna določba 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Za </a:t>
            </a:r>
            <a:r>
              <a:rPr lang="sl-SI" sz="1600" noProof="1">
                <a:latin typeface="Trebuchet MS" panose="020B0603020202020204" pitchFamily="34" charset="0"/>
              </a:rPr>
              <a:t>projekte iz obstoječega </a:t>
            </a:r>
            <a:r>
              <a:rPr lang="sl-SI" sz="1600" noProof="1" smtClean="0">
                <a:latin typeface="Trebuchet MS" panose="020B0603020202020204" pitchFamily="34" charset="0"/>
              </a:rPr>
              <a:t>RN, NN, </a:t>
            </a:r>
            <a:r>
              <a:rPr lang="sl-SI" sz="1600" noProof="1">
                <a:latin typeface="Trebuchet MS" panose="020B0603020202020204" pitchFamily="34" charset="0"/>
              </a:rPr>
              <a:t>Trajnostne strategije in </a:t>
            </a:r>
            <a:r>
              <a:rPr lang="sl-SI" sz="1600" noProof="1" smtClean="0">
                <a:latin typeface="Trebuchet MS" panose="020B0603020202020204" pitchFamily="34" charset="0"/>
              </a:rPr>
              <a:t>FN, </a:t>
            </a:r>
            <a:r>
              <a:rPr lang="sl-SI" sz="1600" noProof="1">
                <a:latin typeface="Trebuchet MS" panose="020B0603020202020204" pitchFamily="34" charset="0"/>
              </a:rPr>
              <a:t>katerih aktivnosti so v teku, </a:t>
            </a:r>
            <a:r>
              <a:rPr lang="sl-SI" sz="1600" u="sng" noProof="1">
                <a:latin typeface="Trebuchet MS" panose="020B0603020202020204" pitchFamily="34" charset="0"/>
              </a:rPr>
              <a:t>vodje </a:t>
            </a:r>
            <a:r>
              <a:rPr lang="sl-SI" sz="1600" u="sng" noProof="1" smtClean="0">
                <a:latin typeface="Trebuchet MS" panose="020B0603020202020204" pitchFamily="34" charset="0"/>
              </a:rPr>
              <a:t>OE </a:t>
            </a:r>
            <a:r>
              <a:rPr lang="sl-SI" sz="1600" u="sng" noProof="1">
                <a:latin typeface="Trebuchet MS" panose="020B0603020202020204" pitchFamily="34" charset="0"/>
              </a:rPr>
              <a:t>oziroma skrbniki </a:t>
            </a:r>
            <a:r>
              <a:rPr lang="sl-SI" sz="1600" u="sng" noProof="1" smtClean="0">
                <a:latin typeface="Trebuchet MS" panose="020B0603020202020204" pitchFamily="34" charset="0"/>
              </a:rPr>
              <a:t>SP </a:t>
            </a:r>
            <a:r>
              <a:rPr lang="sl-SI" sz="1600" u="sng" noProof="1">
                <a:latin typeface="Trebuchet MS" panose="020B0603020202020204" pitchFamily="34" charset="0"/>
              </a:rPr>
              <a:t>pripravijo Pobude za začetek projekta skladno z določili tega akta v roku 3 mesecev od uveljavitve tega </a:t>
            </a:r>
            <a:r>
              <a:rPr lang="sl-SI" sz="1600" u="sng" noProof="1" smtClean="0">
                <a:latin typeface="Trebuchet MS" panose="020B0603020202020204" pitchFamily="34" charset="0"/>
              </a:rPr>
              <a:t>akta,</a:t>
            </a:r>
            <a:r>
              <a:rPr lang="sl-SI" sz="1600" b="1" u="sng" noProof="1" smtClean="0">
                <a:latin typeface="Trebuchet MS" panose="020B0603020202020204" pitchFamily="34" charset="0"/>
              </a:rPr>
              <a:t> tj. do 7. 8. 2025</a:t>
            </a:r>
            <a:r>
              <a:rPr lang="sl-SI" sz="1600" b="1" noProof="1" smtClean="0">
                <a:latin typeface="Trebuchet MS" panose="020B0603020202020204" pitchFamily="34" charset="0"/>
              </a:rPr>
              <a:t>.</a:t>
            </a:r>
            <a:endParaRPr lang="sl-SI" sz="1600" b="1" noProof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7. Priloge  (Pobuda za začetek projekta ter Sklep o imenovanju projektne skupine)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" y="836184"/>
            <a:ext cx="3451860" cy="49149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557" y="774961"/>
            <a:ext cx="3531870" cy="497612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294" y="774962"/>
            <a:ext cx="4078518" cy="4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7. Priloge (Register projektov) 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Slik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25" y="819039"/>
            <a:ext cx="9067308" cy="421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9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7. Priloge (Poročilo o izvajanju aktivnosti na projektu) 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Slika 6" descr="M:\MojaMapa\Interni akti\Pravilnik o vodenju projektov\2025\9 - Pravilnik_o_vodenju_projektov_Priloga3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70" y="690224"/>
            <a:ext cx="9967742" cy="5067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8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4BB69-A72C-478E-A4DE-61E5E2B45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8D062F-3E54-4D4D-BF1B-3AA2E00FB7EF}"/>
              </a:ext>
            </a:extLst>
          </p:cNvPr>
          <p:cNvSpPr txBox="1"/>
          <p:nvPr/>
        </p:nvSpPr>
        <p:spPr>
          <a:xfrm>
            <a:off x="3251199" y="2021289"/>
            <a:ext cx="568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bg1"/>
                </a:solidFill>
                <a:latin typeface="Trebuchet MS" panose="020B0603020202020204" pitchFamily="34" charset="0"/>
              </a:rPr>
              <a:t>Hvala lepa za vašo pozornost.</a:t>
            </a:r>
            <a:endParaRPr lang="en-SI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PoljeZBesedilom 6">
            <a:extLst>
              <a:ext uri="{FF2B5EF4-FFF2-40B4-BE49-F238E27FC236}">
                <a16:creationId xmlns:a16="http://schemas.microsoft.com/office/drawing/2014/main" id="{9CFC1449-584A-8704-0A95-878B4C79248D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</p:spTree>
    <p:extLst>
      <p:ext uri="{BB962C8B-B14F-4D97-AF65-F5344CB8AC3E}">
        <p14:creationId xmlns:p14="http://schemas.microsoft.com/office/powerpoint/2010/main" val="2391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FC82F-547E-50FB-B256-7A48B5E3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27C16E9-4FDE-20F6-3AB5-7110916EC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CED01EC7-E51D-086A-9A36-63C181CF5102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70B3E08B-EFBF-E4E3-6E88-243CF157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63732" cy="857250"/>
          </a:xfrm>
        </p:spPr>
        <p:txBody>
          <a:bodyPr>
            <a:normAutofit fontScale="90000"/>
          </a:bodyPr>
          <a:lstStyle/>
          <a:p>
            <a:r>
              <a:rPr lang="sl-SI" sz="2800" dirty="0" smtClean="0">
                <a:latin typeface="Trebuchet MS" panose="020B0603020202020204" pitchFamily="34" charset="0"/>
              </a:rPr>
              <a:t>Pravilnik o vodenju projektov</a:t>
            </a:r>
            <a:endParaRPr lang="sl-SI" sz="2800" dirty="0">
              <a:latin typeface="Trebuchet MS" panose="020B0603020202020204" pitchFamily="34" charset="0"/>
            </a:endParaRPr>
          </a:p>
        </p:txBody>
      </p:sp>
      <p:sp>
        <p:nvSpPr>
          <p:cNvPr id="7" name="Označba mesta slike 6">
            <a:extLst>
              <a:ext uri="{FF2B5EF4-FFF2-40B4-BE49-F238E27FC236}">
                <a16:creationId xmlns:a16="http://schemas.microsoft.com/office/drawing/2014/main" id="{E78038B5-2AC9-5BE0-450E-A6943AAD889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sz="1800" noProof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Splošno</a:t>
            </a:r>
          </a:p>
          <a:p>
            <a:pPr marL="514350" indent="-514350">
              <a:buFont typeface="+mj-lt"/>
              <a:buAutoNum type="arabicPeriod"/>
            </a:pPr>
            <a:endParaRPr lang="sl-SI" sz="1800" noProof="1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Vzpostavitev in organizacija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projekta</a:t>
            </a:r>
          </a:p>
          <a:p>
            <a:pPr marL="514350" indent="-514350">
              <a:buFont typeface="+mj-lt"/>
              <a:buAutoNum type="arabicPeriod"/>
            </a:pPr>
            <a:endParaRPr lang="sl-SI" sz="18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8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Izvajanje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projekta</a:t>
            </a:r>
          </a:p>
          <a:p>
            <a:pPr marL="514350" indent="-514350">
              <a:buFont typeface="+mj-lt"/>
              <a:buAutoNum type="arabicPeriod"/>
            </a:pPr>
            <a:endParaRPr lang="sl-SI" sz="1800" dirty="0" smtClean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800" noProof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Spremljanje projekta</a:t>
            </a:r>
          </a:p>
          <a:p>
            <a:pPr marL="514350" indent="-514350">
              <a:buFont typeface="+mj-lt"/>
              <a:buAutoNum type="arabicPeriod"/>
            </a:pPr>
            <a:endParaRPr lang="sl-SI" sz="1800" noProof="1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800" noProof="1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Zaključek </a:t>
            </a:r>
            <a:r>
              <a:rPr lang="sl-SI" sz="1800" noProof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projekta</a:t>
            </a:r>
          </a:p>
          <a:p>
            <a:pPr marL="514350" indent="-514350">
              <a:buFont typeface="+mj-lt"/>
              <a:buAutoNum type="arabicPeriod"/>
            </a:pPr>
            <a:endParaRPr lang="sl-SI" sz="1800" noProof="1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8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Prehodna in končna določba </a:t>
            </a:r>
          </a:p>
          <a:p>
            <a:pPr marL="514350" indent="-514350">
              <a:buFont typeface="+mj-lt"/>
              <a:buAutoNum type="arabicPeriod"/>
            </a:pPr>
            <a:endParaRPr lang="sl-SI" sz="1800" noProof="1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sz="18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Priloge</a:t>
            </a:r>
            <a:endParaRPr lang="sl-SI" sz="18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020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1. Splošno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Projektna organizacija dela - pomen</a:t>
            </a:r>
            <a:r>
              <a:rPr lang="sl-SI" sz="1600" noProof="1">
                <a:latin typeface="Trebuchet MS" panose="020B0603020202020204" pitchFamily="34" charset="0"/>
              </a:rPr>
              <a:t>, </a:t>
            </a:r>
            <a:r>
              <a:rPr lang="sl-SI" sz="1600" noProof="1" smtClean="0">
                <a:latin typeface="Trebuchet MS" panose="020B0603020202020204" pitchFamily="34" charset="0"/>
              </a:rPr>
              <a:t>obseg, trajanje projekta in potrebna znanja </a:t>
            </a:r>
            <a:r>
              <a:rPr lang="sl-SI" sz="1600" noProof="1">
                <a:latin typeface="Trebuchet MS" panose="020B0603020202020204" pitchFamily="34" charset="0"/>
              </a:rPr>
              <a:t>zahtevajo </a:t>
            </a:r>
            <a:r>
              <a:rPr lang="sl-SI" sz="1600" noProof="1" smtClean="0">
                <a:latin typeface="Trebuchet MS" panose="020B0603020202020204" pitchFamily="34" charset="0"/>
              </a:rPr>
              <a:t>projektno </a:t>
            </a:r>
            <a:r>
              <a:rPr lang="sl-SI" sz="1600" noProof="1">
                <a:latin typeface="Trebuchet MS" panose="020B0603020202020204" pitchFamily="34" charset="0"/>
              </a:rPr>
              <a:t>organiziranost </a:t>
            </a:r>
            <a:r>
              <a:rPr lang="sl-SI" sz="1600" noProof="1" smtClean="0">
                <a:latin typeface="Trebuchet MS" panose="020B0603020202020204" pitchFamily="34" charset="0"/>
              </a:rPr>
              <a:t>dela.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u="sng" noProof="1">
                <a:latin typeface="Trebuchet MS" panose="020B0603020202020204" pitchFamily="34" charset="0"/>
              </a:rPr>
              <a:t>Aktivnosti, faze, roki in finančni viri posameznih naložb in drugih aktivnosti se načrtujejo in potrjujejo </a:t>
            </a:r>
            <a:r>
              <a:rPr lang="sl-SI" sz="1600" u="sng" noProof="1" smtClean="0">
                <a:latin typeface="Trebuchet MS" panose="020B0603020202020204" pitchFamily="34" charset="0"/>
              </a:rPr>
              <a:t>že v </a:t>
            </a:r>
            <a:r>
              <a:rPr lang="sl-SI" sz="1600" u="sng" noProof="1">
                <a:latin typeface="Trebuchet MS" panose="020B0603020202020204" pitchFamily="34" charset="0"/>
              </a:rPr>
              <a:t>sklopu priprave oziroma sprejema </a:t>
            </a:r>
            <a:r>
              <a:rPr lang="sl-SI" sz="1600" u="sng" noProof="1" smtClean="0">
                <a:latin typeface="Trebuchet MS" panose="020B0603020202020204" pitchFamily="34" charset="0"/>
              </a:rPr>
              <a:t>RN, NN, </a:t>
            </a:r>
            <a:r>
              <a:rPr lang="sl-SI" sz="1600" u="sng" noProof="1">
                <a:latin typeface="Trebuchet MS" panose="020B0603020202020204" pitchFamily="34" charset="0"/>
              </a:rPr>
              <a:t>Trajnostne strategije in </a:t>
            </a:r>
            <a:r>
              <a:rPr lang="sl-SI" sz="1600" u="sng" noProof="1" smtClean="0">
                <a:latin typeface="Trebuchet MS" panose="020B0603020202020204" pitchFamily="34" charset="0"/>
              </a:rPr>
              <a:t>FN.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u="sng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Odbor </a:t>
            </a:r>
            <a:r>
              <a:rPr lang="sl-SI" sz="1600" noProof="1">
                <a:latin typeface="Trebuchet MS" panose="020B0603020202020204" pitchFamily="34" charset="0"/>
              </a:rPr>
              <a:t>za spremljanje izvajanja </a:t>
            </a:r>
            <a:r>
              <a:rPr lang="sl-SI" sz="1600" noProof="1" smtClean="0">
                <a:latin typeface="Trebuchet MS" panose="020B0603020202020204" pitchFamily="34" charset="0"/>
              </a:rPr>
              <a:t>projektov - poroča PD </a:t>
            </a:r>
            <a:r>
              <a:rPr lang="sl-SI" sz="1600" noProof="1">
                <a:latin typeface="Trebuchet MS" panose="020B0603020202020204" pitchFamily="34" charset="0"/>
              </a:rPr>
              <a:t>o izvajanju aktivnosti </a:t>
            </a:r>
            <a:r>
              <a:rPr lang="sl-SI" sz="1600" noProof="1" smtClean="0">
                <a:latin typeface="Trebuchet MS" panose="020B0603020202020204" pitchFamily="34" charset="0"/>
              </a:rPr>
              <a:t>četrtletno oz. izredno na </a:t>
            </a:r>
            <a:r>
              <a:rPr lang="sl-SI" sz="1600" noProof="1">
                <a:latin typeface="Trebuchet MS" panose="020B0603020202020204" pitchFamily="34" charset="0"/>
              </a:rPr>
              <a:t>zahtevo </a:t>
            </a:r>
            <a:r>
              <a:rPr lang="sl-SI" sz="1600" noProof="1" smtClean="0">
                <a:latin typeface="Trebuchet MS" panose="020B0603020202020204" pitchFamily="34" charset="0"/>
              </a:rPr>
              <a:t>PD. </a:t>
            </a: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300" u="sng" noProof="1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4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 Vzpostavitev in organizacija projekta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>
                <a:latin typeface="Trebuchet MS" panose="020B0603020202020204" pitchFamily="34" charset="0"/>
              </a:rPr>
              <a:t>Projektni način dela se organizira pri obravnavi: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a) </a:t>
            </a:r>
            <a:r>
              <a:rPr lang="sl-SI" sz="1600" u="sng" noProof="1" smtClean="0">
                <a:latin typeface="Trebuchet MS" panose="020B0603020202020204" pitchFamily="34" charset="0"/>
              </a:rPr>
              <a:t>posameznih</a:t>
            </a:r>
            <a:r>
              <a:rPr lang="sl-SI" sz="1600" noProof="1" smtClean="0">
                <a:latin typeface="Trebuchet MS" panose="020B0603020202020204" pitchFamily="34" charset="0"/>
              </a:rPr>
              <a:t> </a:t>
            </a:r>
            <a:r>
              <a:rPr lang="sl-SI" sz="1600" noProof="1">
                <a:latin typeface="Trebuchet MS" panose="020B0603020202020204" pitchFamily="34" charset="0"/>
              </a:rPr>
              <a:t>strateških projektov iz vsakokrat veljavne Trajnostne strategije družbe,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b) </a:t>
            </a:r>
            <a:r>
              <a:rPr lang="sl-SI" sz="1600" u="sng" noProof="1" smtClean="0">
                <a:latin typeface="Trebuchet MS" panose="020B0603020202020204" pitchFamily="34" charset="0"/>
              </a:rPr>
              <a:t>posameznih</a:t>
            </a:r>
            <a:r>
              <a:rPr lang="sl-SI" sz="1600" noProof="1" smtClean="0">
                <a:latin typeface="Trebuchet MS" panose="020B0603020202020204" pitchFamily="34" charset="0"/>
              </a:rPr>
              <a:t> </a:t>
            </a:r>
            <a:r>
              <a:rPr lang="sl-SI" sz="1600" noProof="1">
                <a:latin typeface="Trebuchet MS" panose="020B0603020202020204" pitchFamily="34" charset="0"/>
              </a:rPr>
              <a:t>projektov iz vsakokrat veljavnega </a:t>
            </a:r>
            <a:r>
              <a:rPr lang="sl-SI" sz="1600" noProof="1" smtClean="0">
                <a:latin typeface="Trebuchet MS" panose="020B0603020202020204" pitchFamily="34" charset="0"/>
              </a:rPr>
              <a:t>RN, NN ter FN,</a:t>
            </a:r>
            <a:endParaRPr lang="sl-SI" sz="1600" noProof="1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c) </a:t>
            </a:r>
            <a:r>
              <a:rPr lang="sl-SI" sz="1600" u="sng" noProof="1" smtClean="0">
                <a:latin typeface="Trebuchet MS" panose="020B0603020202020204" pitchFamily="34" charset="0"/>
              </a:rPr>
              <a:t>drugih </a:t>
            </a:r>
            <a:r>
              <a:rPr lang="sl-SI" sz="1600" u="sng" noProof="1">
                <a:latin typeface="Trebuchet MS" panose="020B0603020202020204" pitchFamily="34" charset="0"/>
              </a:rPr>
              <a:t>projektov</a:t>
            </a:r>
            <a:r>
              <a:rPr lang="sl-SI" sz="1600" noProof="1">
                <a:latin typeface="Trebuchet MS" panose="020B0603020202020204" pitchFamily="34" charset="0"/>
              </a:rPr>
              <a:t>, če razlogi za projektno organiziranost to zahtevajo.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u="sng" noProof="1">
                <a:latin typeface="Trebuchet MS" panose="020B0603020202020204" pitchFamily="34" charset="0"/>
              </a:rPr>
              <a:t>V vsakem primeru se projektni način dela organizira</a:t>
            </a:r>
            <a:r>
              <a:rPr lang="sl-SI" sz="1600" noProof="1">
                <a:latin typeface="Trebuchet MS" panose="020B0603020202020204" pitchFamily="34" charset="0"/>
              </a:rPr>
              <a:t>, v kolikor gre za: 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a) aktivnosti </a:t>
            </a:r>
            <a:r>
              <a:rPr lang="sl-SI" sz="1600" noProof="1">
                <a:latin typeface="Trebuchet MS" panose="020B0603020202020204" pitchFamily="34" charset="0"/>
              </a:rPr>
              <a:t>prostorskega načrtovanja,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b) aktivnosti </a:t>
            </a:r>
            <a:r>
              <a:rPr lang="sl-SI" sz="1600" noProof="1">
                <a:latin typeface="Trebuchet MS" panose="020B0603020202020204" pitchFamily="34" charset="0"/>
              </a:rPr>
              <a:t>na podlagi sklenjenih pogodb o priključitvi na prenosni sistem plina, katerih </a:t>
            </a:r>
            <a:r>
              <a:rPr lang="sl-SI" sz="1600" noProof="1" smtClean="0">
                <a:latin typeface="Trebuchet MS" panose="020B0603020202020204" pitchFamily="34" charset="0"/>
              </a:rPr>
              <a:t>	ocenjena </a:t>
            </a:r>
            <a:r>
              <a:rPr lang="sl-SI" sz="1600" noProof="1">
                <a:latin typeface="Trebuchet MS" panose="020B0603020202020204" pitchFamily="34" charset="0"/>
              </a:rPr>
              <a:t>vrednost </a:t>
            </a:r>
            <a:r>
              <a:rPr lang="sl-SI" sz="1600" noProof="1" smtClean="0">
                <a:latin typeface="Trebuchet MS" panose="020B0603020202020204" pitchFamily="34" charset="0"/>
              </a:rPr>
              <a:t>	presega 500.000,00 </a:t>
            </a:r>
            <a:r>
              <a:rPr lang="sl-SI" sz="1600" noProof="1">
                <a:latin typeface="Trebuchet MS" panose="020B0603020202020204" pitchFamily="34" charset="0"/>
              </a:rPr>
              <a:t>EUR ter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c) najpomembnejše </a:t>
            </a:r>
            <a:r>
              <a:rPr lang="sl-SI" sz="1600" noProof="1">
                <a:latin typeface="Trebuchet MS" panose="020B0603020202020204" pitchFamily="34" charset="0"/>
              </a:rPr>
              <a:t>projekte na področju informacijsko-komunikacijskih tehnologij in </a:t>
            </a:r>
            <a:r>
              <a:rPr lang="sl-SI" sz="1600" noProof="1" smtClean="0">
                <a:latin typeface="Trebuchet MS" panose="020B0603020202020204" pitchFamily="34" charset="0"/>
              </a:rPr>
              <a:t>	digitalizacije poslovanja</a:t>
            </a:r>
            <a:r>
              <a:rPr lang="sl-SI" sz="1600" noProof="1">
                <a:latin typeface="Trebuchet MS" panose="020B0603020202020204" pitchFamily="34" charset="0"/>
              </a:rPr>
              <a:t>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300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300" u="sng" noProof="1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9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 Vzpostavitev in organizacija projekta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Pobuda </a:t>
            </a:r>
            <a:r>
              <a:rPr lang="sl-SI" sz="1600" noProof="1">
                <a:latin typeface="Trebuchet MS" panose="020B0603020202020204" pitchFamily="34" charset="0"/>
              </a:rPr>
              <a:t>za začetek </a:t>
            </a:r>
            <a:r>
              <a:rPr lang="sl-SI" sz="1600" noProof="1" smtClean="0">
                <a:latin typeface="Trebuchet MS" panose="020B0603020202020204" pitchFamily="34" charset="0"/>
              </a:rPr>
              <a:t>projekta – na PD jo poda vodja OE oz. skrbnik SP</a:t>
            </a:r>
          </a:p>
          <a:p>
            <a:pPr algn="just">
              <a:spcBef>
                <a:spcPts val="600"/>
              </a:spcBef>
            </a:pPr>
            <a:endParaRPr lang="sl-SI" sz="1600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Pobuda vsebuje: razloge </a:t>
            </a:r>
            <a:r>
              <a:rPr lang="sl-SI" sz="1600" noProof="1">
                <a:latin typeface="Trebuchet MS" panose="020B0603020202020204" pitchFamily="34" charset="0"/>
              </a:rPr>
              <a:t>za projektno organiziranost </a:t>
            </a:r>
            <a:r>
              <a:rPr lang="sl-SI" sz="1600" noProof="1" smtClean="0">
                <a:latin typeface="Trebuchet MS" panose="020B0603020202020204" pitchFamily="34" charset="0"/>
              </a:rPr>
              <a:t>dela, </a:t>
            </a:r>
            <a:r>
              <a:rPr lang="sl-SI" sz="1600" noProof="1">
                <a:latin typeface="Trebuchet MS" panose="020B0603020202020204" pitchFamily="34" charset="0"/>
              </a:rPr>
              <a:t>namen, </a:t>
            </a:r>
            <a:r>
              <a:rPr lang="sl-SI" sz="1600" noProof="1" smtClean="0">
                <a:latin typeface="Trebuchet MS" panose="020B0603020202020204" pitchFamily="34" charset="0"/>
              </a:rPr>
              <a:t>cilje, faze in časovnico projekta, oceno </a:t>
            </a:r>
            <a:r>
              <a:rPr lang="sl-SI" sz="1600" noProof="1">
                <a:latin typeface="Trebuchet MS" panose="020B0603020202020204" pitchFamily="34" charset="0"/>
              </a:rPr>
              <a:t>finančnih in kadrovskih </a:t>
            </a:r>
            <a:r>
              <a:rPr lang="sl-SI" sz="1600" noProof="1" smtClean="0">
                <a:latin typeface="Trebuchet MS" panose="020B0603020202020204" pitchFamily="34" charset="0"/>
              </a:rPr>
              <a:t>virov, tveganja in naslovnika poročanja.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   Priloga pobude je predlog sklepa o imenovanju projektne skupine. </a:t>
            </a: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Z odobritvijo pobude in sprejemom sklepa o </a:t>
            </a:r>
            <a:r>
              <a:rPr lang="sl-SI" sz="1600" noProof="1">
                <a:latin typeface="Trebuchet MS" panose="020B0603020202020204" pitchFamily="34" charset="0"/>
              </a:rPr>
              <a:t>imenovanju projektne </a:t>
            </a:r>
            <a:r>
              <a:rPr lang="sl-SI" sz="1600" noProof="1" smtClean="0">
                <a:latin typeface="Trebuchet MS" panose="020B0603020202020204" pitchFamily="34" charset="0"/>
              </a:rPr>
              <a:t>skupine PD imenuje </a:t>
            </a:r>
            <a:r>
              <a:rPr lang="sl-SI" sz="1600" noProof="1">
                <a:latin typeface="Trebuchet MS" panose="020B0603020202020204" pitchFamily="34" charset="0"/>
              </a:rPr>
              <a:t>vodjo in člane projektne </a:t>
            </a:r>
            <a:r>
              <a:rPr lang="sl-SI" sz="1600" noProof="1" smtClean="0">
                <a:latin typeface="Trebuchet MS" panose="020B0603020202020204" pitchFamily="34" charset="0"/>
              </a:rPr>
              <a:t>skupine.</a:t>
            </a:r>
            <a:endParaRPr lang="sl-SI" sz="1600" u="sng" noProof="1" smtClean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>
                <a:latin typeface="Trebuchet MS" panose="020B0603020202020204" pitchFamily="34" charset="0"/>
              </a:rPr>
              <a:t>Po vzpostavitvi projekta se podatki o projektu vnesejo v Register </a:t>
            </a:r>
            <a:r>
              <a:rPr lang="sl-SI" sz="1600" noProof="1" smtClean="0">
                <a:latin typeface="Trebuchet MS" panose="020B0603020202020204" pitchFamily="34" charset="0"/>
              </a:rPr>
              <a:t>projektov, </a:t>
            </a:r>
            <a:r>
              <a:rPr lang="sl-SI" sz="1600" noProof="1">
                <a:latin typeface="Trebuchet MS" panose="020B0603020202020204" pitchFamily="34" charset="0"/>
              </a:rPr>
              <a:t>ki se vodi v Tajništvu poslovodstva družbe. </a:t>
            </a:r>
          </a:p>
        </p:txBody>
      </p:sp>
    </p:spTree>
    <p:extLst>
      <p:ext uri="{BB962C8B-B14F-4D97-AF65-F5344CB8AC3E}">
        <p14:creationId xmlns:p14="http://schemas.microsoft.com/office/powerpoint/2010/main" val="78803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3. Izvajanje projekta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noProof="1" smtClean="0">
                <a:latin typeface="Trebuchet MS" panose="020B0603020202020204" pitchFamily="34" charset="0"/>
              </a:rPr>
              <a:t>Za izvedbo projekta je zadolžena projektna skupina</a:t>
            </a:r>
            <a:r>
              <a:rPr lang="sl-SI" sz="1600" noProof="1" smtClean="0">
                <a:latin typeface="Trebuchet MS" panose="020B0603020202020204" pitchFamily="34" charset="0"/>
              </a:rPr>
              <a:t>, ki jo predstavlja vodja projektne skupine.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>
                <a:latin typeface="Trebuchet MS" panose="020B0603020202020204" pitchFamily="34" charset="0"/>
              </a:rPr>
              <a:t>Vodja </a:t>
            </a:r>
            <a:r>
              <a:rPr lang="sl-SI" sz="1600" noProof="1" smtClean="0">
                <a:latin typeface="Trebuchet MS" panose="020B0603020202020204" pitchFamily="34" charset="0"/>
              </a:rPr>
              <a:t>projektne skupine je </a:t>
            </a:r>
            <a:r>
              <a:rPr lang="sl-SI" sz="1600" noProof="1">
                <a:latin typeface="Trebuchet MS" panose="020B0603020202020204" pitchFamily="34" charset="0"/>
              </a:rPr>
              <a:t>odgovoren za </a:t>
            </a:r>
            <a:r>
              <a:rPr lang="sl-SI" sz="1600" u="sng" noProof="1">
                <a:latin typeface="Trebuchet MS" panose="020B0603020202020204" pitchFamily="34" charset="0"/>
              </a:rPr>
              <a:t>pravočasno in strokovno izvajanje aktivnosti znotraj zagotovljenih sredstev za posamezni projekt</a:t>
            </a:r>
            <a:r>
              <a:rPr lang="sl-SI" sz="1600" noProof="1">
                <a:latin typeface="Trebuchet MS" panose="020B0603020202020204" pitchFamily="34" charset="0"/>
              </a:rPr>
              <a:t>. </a:t>
            </a:r>
            <a:r>
              <a:rPr lang="sl-SI" sz="1600" noProof="1" smtClean="0">
                <a:latin typeface="Trebuchet MS" panose="020B0603020202020204" pitchFamily="34" charset="0"/>
              </a:rPr>
              <a:t>V primeru zaznanih </a:t>
            </a:r>
            <a:r>
              <a:rPr lang="sl-SI" sz="1600" u="sng" noProof="1" smtClean="0">
                <a:latin typeface="Trebuchet MS" panose="020B0603020202020204" pitchFamily="34" charset="0"/>
              </a:rPr>
              <a:t>odstopanj</a:t>
            </a:r>
            <a:r>
              <a:rPr lang="sl-SI" sz="1600" noProof="1" smtClean="0">
                <a:latin typeface="Trebuchet MS" panose="020B0603020202020204" pitchFamily="34" charset="0"/>
              </a:rPr>
              <a:t> </a:t>
            </a:r>
            <a:r>
              <a:rPr lang="sl-SI" sz="1600" noProof="1">
                <a:latin typeface="Trebuchet MS" panose="020B0603020202020204" pitchFamily="34" charset="0"/>
              </a:rPr>
              <a:t>je </a:t>
            </a:r>
            <a:r>
              <a:rPr lang="sl-SI" sz="1600" noProof="1" smtClean="0">
                <a:latin typeface="Trebuchet MS" panose="020B0603020202020204" pitchFamily="34" charset="0"/>
              </a:rPr>
              <a:t>vodja odgovoren</a:t>
            </a:r>
            <a:r>
              <a:rPr lang="sl-SI" sz="1600" noProof="1">
                <a:latin typeface="Trebuchet MS" panose="020B0603020202020204" pitchFamily="34" charset="0"/>
              </a:rPr>
              <a:t>, da o tem </a:t>
            </a:r>
            <a:r>
              <a:rPr lang="sl-SI" sz="1600" u="sng" noProof="1">
                <a:latin typeface="Trebuchet MS" panose="020B0603020202020204" pitchFamily="34" charset="0"/>
              </a:rPr>
              <a:t>obvesti</a:t>
            </a:r>
            <a:r>
              <a:rPr lang="sl-SI" sz="1600" noProof="1">
                <a:latin typeface="Trebuchet MS" panose="020B0603020202020204" pitchFamily="34" charset="0"/>
              </a:rPr>
              <a:t> Odbor oziroma </a:t>
            </a:r>
            <a:r>
              <a:rPr lang="sl-SI" sz="1600" noProof="1" smtClean="0">
                <a:latin typeface="Trebuchet MS" panose="020B0603020202020204" pitchFamily="34" charset="0"/>
              </a:rPr>
              <a:t>PD in predlaga ukrepe za odpravo tveganj.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>
                <a:latin typeface="Trebuchet MS" panose="020B0603020202020204" pitchFamily="34" charset="0"/>
              </a:rPr>
              <a:t>Vodja </a:t>
            </a:r>
            <a:r>
              <a:rPr lang="sl-SI" sz="1600" noProof="1" smtClean="0">
                <a:latin typeface="Trebuchet MS" panose="020B0603020202020204" pitchFamily="34" charset="0"/>
              </a:rPr>
              <a:t>projektne skupine lahko izvedbo </a:t>
            </a:r>
            <a:r>
              <a:rPr lang="sl-SI" sz="1600" noProof="1">
                <a:latin typeface="Trebuchet MS" panose="020B0603020202020204" pitchFamily="34" charset="0"/>
              </a:rPr>
              <a:t>posameznih nalog za realizacijo projekta preda v izvajanje </a:t>
            </a:r>
            <a:r>
              <a:rPr lang="sl-SI" sz="1600" noProof="1" smtClean="0">
                <a:latin typeface="Trebuchet MS" panose="020B0603020202020204" pitchFamily="34" charset="0"/>
              </a:rPr>
              <a:t>članu projektne skupine, </a:t>
            </a:r>
            <a:r>
              <a:rPr lang="sl-SI" sz="1600" noProof="1">
                <a:latin typeface="Trebuchet MS" panose="020B0603020202020204" pitchFamily="34" charset="0"/>
              </a:rPr>
              <a:t>v kolikor gre za naloge s področja dela tega </a:t>
            </a:r>
            <a:r>
              <a:rPr lang="sl-SI" sz="1600" noProof="1" smtClean="0">
                <a:latin typeface="Trebuchet MS" panose="020B0603020202020204" pitchFamily="34" charset="0"/>
              </a:rPr>
              <a:t>člana. V primeru prezasedenosti člana projektne skupine z drugimi delovnimi nalogami presojo vrstnega reda prioritet opravita vodja </a:t>
            </a:r>
            <a:r>
              <a:rPr lang="sl-SI" sz="1600" noProof="1">
                <a:latin typeface="Trebuchet MS" panose="020B0603020202020204" pitchFamily="34" charset="0"/>
              </a:rPr>
              <a:t>OE </a:t>
            </a:r>
            <a:r>
              <a:rPr lang="sl-SI" sz="1600" noProof="1" smtClean="0">
                <a:latin typeface="Trebuchet MS" panose="020B0603020202020204" pitchFamily="34" charset="0"/>
              </a:rPr>
              <a:t>in vodja projektne skupine</a:t>
            </a:r>
            <a:r>
              <a:rPr lang="sl-SI" sz="1600" noProof="1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714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3. Izvajanje projekta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noProof="1">
                <a:latin typeface="Trebuchet MS" panose="020B0603020202020204" pitchFamily="34" charset="0"/>
              </a:rPr>
              <a:t>Aktivnosti, faze, roki in finančni viri projektov se preverjajo in posodabljajo najmanj v okviru priprave </a:t>
            </a:r>
            <a:r>
              <a:rPr lang="pl-PL" sz="1600" noProof="1" smtClean="0">
                <a:latin typeface="Trebuchet MS" panose="020B0603020202020204" pitchFamily="34" charset="0"/>
              </a:rPr>
              <a:t>RN, NN, </a:t>
            </a:r>
            <a:r>
              <a:rPr lang="pl-PL" sz="1600" noProof="1">
                <a:latin typeface="Trebuchet MS" panose="020B0603020202020204" pitchFamily="34" charset="0"/>
              </a:rPr>
              <a:t>Trajnostne strategije in </a:t>
            </a:r>
            <a:r>
              <a:rPr lang="pl-PL" sz="1600" noProof="1" smtClean="0">
                <a:latin typeface="Trebuchet MS" panose="020B0603020202020204" pitchFamily="34" charset="0"/>
              </a:rPr>
              <a:t>FN - pred </a:t>
            </a:r>
            <a:r>
              <a:rPr lang="pl-PL" sz="1600" noProof="1">
                <a:latin typeface="Trebuchet MS" panose="020B0603020202020204" pitchFamily="34" charset="0"/>
              </a:rPr>
              <a:t>morebitno spremembo </a:t>
            </a:r>
            <a:r>
              <a:rPr lang="pl-PL" sz="1600" noProof="1" smtClean="0">
                <a:latin typeface="Trebuchet MS" panose="020B0603020202020204" pitchFamily="34" charset="0"/>
              </a:rPr>
              <a:t>obsega, </a:t>
            </a:r>
            <a:r>
              <a:rPr lang="pl-PL" sz="1600" noProof="1">
                <a:latin typeface="Trebuchet MS" panose="020B0603020202020204" pitchFamily="34" charset="0"/>
              </a:rPr>
              <a:t>finančnih virov in časovnice </a:t>
            </a:r>
            <a:r>
              <a:rPr lang="pl-PL" sz="1600" noProof="1" smtClean="0">
                <a:latin typeface="Trebuchet MS" panose="020B0603020202020204" pitchFamily="34" charset="0"/>
              </a:rPr>
              <a:t>projekta je potrebno po predhodnem soglasju Odbora pridobiti </a:t>
            </a:r>
            <a:r>
              <a:rPr lang="pl-PL" sz="1600" noProof="1">
                <a:latin typeface="Trebuchet MS" panose="020B0603020202020204" pitchFamily="34" charset="0"/>
              </a:rPr>
              <a:t>odobritev </a:t>
            </a:r>
            <a:r>
              <a:rPr lang="pl-PL" sz="1600" noProof="1" smtClean="0">
                <a:latin typeface="Trebuchet MS" panose="020B0603020202020204" pitchFamily="34" charset="0"/>
              </a:rPr>
              <a:t>PD. </a:t>
            </a:r>
            <a:endParaRPr lang="pl-PL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noProof="1" smtClean="0">
                <a:latin typeface="Trebuchet MS" panose="020B0603020202020204" pitchFamily="34" charset="0"/>
              </a:rPr>
              <a:t>V primeru razlogov za </a:t>
            </a:r>
            <a:r>
              <a:rPr lang="pl-PL" sz="1600" noProof="1">
                <a:latin typeface="Trebuchet MS" panose="020B0603020202020204" pitchFamily="34" charset="0"/>
              </a:rPr>
              <a:t>prekinitev ali začasno ustavitev izvajanja projekta je potrebno </a:t>
            </a:r>
            <a:r>
              <a:rPr lang="pl-PL" sz="1600" noProof="1" smtClean="0">
                <a:latin typeface="Trebuchet MS" panose="020B0603020202020204" pitchFamily="34" charset="0"/>
              </a:rPr>
              <a:t>za prekinitev ali začasno ustavitev projekta po </a:t>
            </a:r>
            <a:r>
              <a:rPr lang="pl-PL" sz="1600" noProof="1">
                <a:latin typeface="Trebuchet MS" panose="020B0603020202020204" pitchFamily="34" charset="0"/>
              </a:rPr>
              <a:t>predhodnem soglasju Odbora pridobiti odobritev PD.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noProof="1" smtClean="0">
                <a:latin typeface="Trebuchet MS" panose="020B0603020202020204" pitchFamily="34" charset="0"/>
              </a:rPr>
              <a:t>V kolikor se glede posameznega projekta poroča neposredno PD, predhodno soglasje Odbora ni potrebno. </a:t>
            </a:r>
            <a:endParaRPr lang="sl-SI" sz="1600" noProof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3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4</a:t>
            </a: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. Spremljanje projekta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b="1" noProof="1" smtClean="0">
                <a:latin typeface="Trebuchet MS" panose="020B0603020202020204" pitchFamily="34" charset="0"/>
              </a:rPr>
              <a:t>Poročanje neposredno PD </a:t>
            </a:r>
            <a:endParaRPr lang="sl-SI" sz="1600" noProof="1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Vodja </a:t>
            </a:r>
            <a:r>
              <a:rPr lang="sl-SI" sz="1600" noProof="1">
                <a:latin typeface="Trebuchet MS" panose="020B0603020202020204" pitchFamily="34" charset="0"/>
              </a:rPr>
              <a:t>projektne skupine o izvajanju aktivnosti </a:t>
            </a:r>
            <a:r>
              <a:rPr lang="sl-SI" sz="1600" u="sng" noProof="1">
                <a:latin typeface="Trebuchet MS" panose="020B0603020202020204" pitchFamily="34" charset="0"/>
              </a:rPr>
              <a:t>na </a:t>
            </a:r>
            <a:r>
              <a:rPr lang="sl-SI" sz="1600" u="sng" noProof="1" smtClean="0">
                <a:latin typeface="Trebuchet MS" panose="020B0603020202020204" pitchFamily="34" charset="0"/>
              </a:rPr>
              <a:t>SP </a:t>
            </a:r>
            <a:r>
              <a:rPr lang="sl-SI" sz="1600" u="sng" noProof="1">
                <a:latin typeface="Trebuchet MS" panose="020B0603020202020204" pitchFamily="34" charset="0"/>
              </a:rPr>
              <a:t>ter na projektih, glede katerih je bilo tako odrejeno s sklepom o imenovanju projektne skupine</a:t>
            </a:r>
            <a:r>
              <a:rPr lang="sl-SI" sz="1600" noProof="1">
                <a:latin typeface="Trebuchet MS" panose="020B0603020202020204" pitchFamily="34" charset="0"/>
              </a:rPr>
              <a:t>, </a:t>
            </a:r>
            <a:r>
              <a:rPr lang="sl-SI" sz="1600" b="1" noProof="1">
                <a:latin typeface="Trebuchet MS" panose="020B0603020202020204" pitchFamily="34" charset="0"/>
              </a:rPr>
              <a:t>poroča neposredno Poslovodstvu družbe </a:t>
            </a:r>
            <a:r>
              <a:rPr lang="sl-SI" sz="1600" noProof="1">
                <a:latin typeface="Trebuchet MS" panose="020B0603020202020204" pitchFamily="34" charset="0"/>
              </a:rPr>
              <a:t>na poenotenem obrazcu </a:t>
            </a:r>
            <a:r>
              <a:rPr lang="sl-SI" sz="1600" noProof="1" smtClean="0">
                <a:latin typeface="Trebuchet MS" panose="020B0603020202020204" pitchFamily="34" charset="0"/>
              </a:rPr>
              <a:t>v </a:t>
            </a:r>
            <a:r>
              <a:rPr lang="sl-SI" sz="1600" noProof="1">
                <a:latin typeface="Trebuchet MS" panose="020B0603020202020204" pitchFamily="34" charset="0"/>
              </a:rPr>
              <a:t>roku 5 delovnih dni po koncu posameznega četrtletja oziroma nemudoma v primeru zaznanih tveganj za zamudo v časovnici projekta ali zaznanih tveganj glede prekoračitve ocenjene vrednosti projekta. </a:t>
            </a:r>
            <a:endParaRPr lang="sl-SI" sz="1600" noProof="1" smtClean="0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b="1" noProof="1" smtClean="0">
                <a:latin typeface="Trebuchet MS" panose="020B0603020202020204" pitchFamily="34" charset="0"/>
              </a:rPr>
              <a:t>Poročanje Odboru, ki poroča PD</a:t>
            </a:r>
            <a:r>
              <a:rPr lang="sl-SI" sz="1600" noProof="1" smtClean="0">
                <a:latin typeface="Trebuchet MS" panose="020B0603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Vodja </a:t>
            </a:r>
            <a:r>
              <a:rPr lang="sl-SI" sz="1600" noProof="1">
                <a:latin typeface="Trebuchet MS" panose="020B0603020202020204" pitchFamily="34" charset="0"/>
              </a:rPr>
              <a:t>projektne skupine o izvajanju aktivnosti </a:t>
            </a:r>
            <a:r>
              <a:rPr lang="sl-SI" sz="1600" u="sng" noProof="1">
                <a:latin typeface="Trebuchet MS" panose="020B0603020202020204" pitchFamily="34" charset="0"/>
              </a:rPr>
              <a:t>na projektih, glede katerih je bilo tako odrejeno s sklepom o imenovanju projektne skupine</a:t>
            </a:r>
            <a:r>
              <a:rPr lang="sl-SI" sz="1600" noProof="1">
                <a:latin typeface="Trebuchet MS" panose="020B0603020202020204" pitchFamily="34" charset="0"/>
              </a:rPr>
              <a:t>, </a:t>
            </a:r>
            <a:r>
              <a:rPr lang="sl-SI" sz="1600" b="1" noProof="1">
                <a:latin typeface="Trebuchet MS" panose="020B0603020202020204" pitchFamily="34" charset="0"/>
              </a:rPr>
              <a:t>poroča Odboru </a:t>
            </a:r>
            <a:r>
              <a:rPr lang="sl-SI" sz="1600" noProof="1">
                <a:latin typeface="Trebuchet MS" panose="020B0603020202020204" pitchFamily="34" charset="0"/>
              </a:rPr>
              <a:t>za spremljanje izvajanja projektov na poenotenem obrazcu </a:t>
            </a:r>
            <a:r>
              <a:rPr lang="sl-SI" sz="1600" noProof="1" smtClean="0">
                <a:latin typeface="Trebuchet MS" panose="020B0603020202020204" pitchFamily="34" charset="0"/>
              </a:rPr>
              <a:t>v </a:t>
            </a:r>
            <a:r>
              <a:rPr lang="sl-SI" sz="1600" noProof="1">
                <a:latin typeface="Trebuchet MS" panose="020B0603020202020204" pitchFamily="34" charset="0"/>
              </a:rPr>
              <a:t>roku 5 delovnih dni po koncu posameznega četrtletja oziroma nemudoma v primeru zaznanih tveganj za zamudo v časovnici projekta ali zaznanih tveganj glede prekoračitve ocenjene vrednosti projekta. </a:t>
            </a:r>
            <a:endParaRPr lang="sl-SI" sz="1600" noProof="1" smtClean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Odbor </a:t>
            </a:r>
            <a:r>
              <a:rPr lang="sl-SI" sz="1600" noProof="1" smtClean="0">
                <a:latin typeface="Trebuchet MS" panose="020B0603020202020204" pitchFamily="34" charset="0"/>
              </a:rPr>
              <a:t>v roku 15 delovnih dni poroča dalje PD.</a:t>
            </a:r>
            <a:endParaRPr lang="sl-SI" sz="1600" noProof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6A7E-7D80-9B34-24CD-A3557B99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B4BCA8E-AC07-5956-13E6-66B30661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jeZBesedilom 6">
            <a:extLst>
              <a:ext uri="{FF2B5EF4-FFF2-40B4-BE49-F238E27FC236}">
                <a16:creationId xmlns:a16="http://schemas.microsoft.com/office/drawing/2014/main" id="{D329FCC8-C9A8-8653-1758-B7AB387A1DA0}"/>
              </a:ext>
            </a:extLst>
          </p:cNvPr>
          <p:cNvSpPr txBox="1"/>
          <p:nvPr/>
        </p:nvSpPr>
        <p:spPr>
          <a:xfrm>
            <a:off x="0" y="658726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noProof="1" smtClean="0">
                <a:solidFill>
                  <a:schemeClr val="bg1"/>
                </a:solidFill>
                <a:latin typeface="Trebuchet MS" panose="020B0603020202020204" pitchFamily="34" charset="0"/>
              </a:rPr>
              <a:t>Ljubljana, 20. 6. </a:t>
            </a:r>
            <a:r>
              <a:rPr lang="sl-SI" sz="1200" noProof="1">
                <a:solidFill>
                  <a:schemeClr val="bg1"/>
                </a:solidFill>
                <a:latin typeface="Trebuchet MS" panose="020B0603020202020204" pitchFamily="34" charset="0"/>
              </a:rPr>
              <a:t>2025</a:t>
            </a:r>
          </a:p>
          <a:p>
            <a:pPr algn="ctr"/>
            <a:endParaRPr lang="sl-SI" noProof="1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CA261F9-AC0C-F1F8-5F09-E2982BA927E3}"/>
              </a:ext>
            </a:extLst>
          </p:cNvPr>
          <p:cNvSpPr txBox="1">
            <a:spLocks/>
          </p:cNvSpPr>
          <p:nvPr/>
        </p:nvSpPr>
        <p:spPr>
          <a:xfrm>
            <a:off x="522514" y="350843"/>
            <a:ext cx="11551298" cy="424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5. Zaključek projekta </a:t>
            </a:r>
            <a:endParaRPr lang="sl-SI" sz="2400" noProof="1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282154-04DC-2895-223E-5EEF00D15633}"/>
              </a:ext>
            </a:extLst>
          </p:cNvPr>
          <p:cNvSpPr txBox="1"/>
          <p:nvPr/>
        </p:nvSpPr>
        <p:spPr>
          <a:xfrm>
            <a:off x="907136" y="1074569"/>
            <a:ext cx="99742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Ob </a:t>
            </a:r>
            <a:r>
              <a:rPr lang="sl-SI" sz="1600" noProof="1">
                <a:latin typeface="Trebuchet MS" panose="020B0603020202020204" pitchFamily="34" charset="0"/>
              </a:rPr>
              <a:t>zaključku projekta vodja projektne skupine izdela zaključno poročilo, ki mora vključevati: 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a) opis </a:t>
            </a:r>
            <a:r>
              <a:rPr lang="sl-SI" sz="1600" noProof="1">
                <a:latin typeface="Trebuchet MS" panose="020B0603020202020204" pitchFamily="34" charset="0"/>
              </a:rPr>
              <a:t>projekta,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b) ugotovitev</a:t>
            </a:r>
            <a:r>
              <a:rPr lang="sl-SI" sz="1600" noProof="1">
                <a:latin typeface="Trebuchet MS" panose="020B0603020202020204" pitchFamily="34" charset="0"/>
              </a:rPr>
              <a:t>, ali so bili doseženi vsi načrtovani rezultati,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c) ugotovitev </a:t>
            </a:r>
            <a:r>
              <a:rPr lang="sl-SI" sz="1600" noProof="1">
                <a:latin typeface="Trebuchet MS" panose="020B0603020202020204" pitchFamily="34" charset="0"/>
              </a:rPr>
              <a:t>odstopanj od načrtovanih rezultatov (zlasti stroškovna in časovna odstopanja), 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d) opis </a:t>
            </a:r>
            <a:r>
              <a:rPr lang="sl-SI" sz="1600" noProof="1">
                <a:latin typeface="Trebuchet MS" panose="020B0603020202020204" pitchFamily="34" charset="0"/>
              </a:rPr>
              <a:t>problematike pri izvajanju projekta,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e) mnenje </a:t>
            </a:r>
            <a:r>
              <a:rPr lang="sl-SI" sz="1600" noProof="1">
                <a:latin typeface="Trebuchet MS" panose="020B0603020202020204" pitchFamily="34" charset="0"/>
              </a:rPr>
              <a:t>in priporočila za izboljšanje izvajanja podobnih projektov,</a:t>
            </a:r>
          </a:p>
          <a:p>
            <a:pPr algn="just">
              <a:spcBef>
                <a:spcPts val="600"/>
              </a:spcBef>
            </a:pPr>
            <a:r>
              <a:rPr lang="sl-SI" sz="1600" noProof="1" smtClean="0">
                <a:latin typeface="Trebuchet MS" panose="020B0603020202020204" pitchFamily="34" charset="0"/>
              </a:rPr>
              <a:t>	f) oceno </a:t>
            </a:r>
            <a:r>
              <a:rPr lang="sl-SI" sz="1600" noProof="1">
                <a:latin typeface="Trebuchet MS" panose="020B0603020202020204" pitchFamily="34" charset="0"/>
              </a:rPr>
              <a:t>prispevka posameznega člana projektne skupine k realizaciji projekta.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u="sng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 smtClean="0">
                <a:latin typeface="Trebuchet MS" panose="020B0603020202020204" pitchFamily="34" charset="0"/>
              </a:rPr>
              <a:t>Po obravnavi zaključnega poročila na Odboru se le-to predloži PD, </a:t>
            </a:r>
            <a:r>
              <a:rPr lang="sl-SI" sz="1600" noProof="1">
                <a:latin typeface="Trebuchet MS" panose="020B0603020202020204" pitchFamily="34" charset="0"/>
              </a:rPr>
              <a:t>ki </a:t>
            </a:r>
            <a:r>
              <a:rPr lang="sl-SI" sz="1600" noProof="1" smtClean="0">
                <a:latin typeface="Trebuchet MS" panose="020B0603020202020204" pitchFamily="34" charset="0"/>
              </a:rPr>
              <a:t>izda sklep o zaključku projekta. </a:t>
            </a:r>
            <a:r>
              <a:rPr lang="sl-SI" sz="1600" noProof="1">
                <a:latin typeface="Trebuchet MS" panose="020B0603020202020204" pitchFamily="34" charset="0"/>
              </a:rPr>
              <a:t>V kolikor se glede posameznega projekta poroča neposredno PD, </a:t>
            </a:r>
            <a:r>
              <a:rPr lang="sl-SI" sz="1600" noProof="1" smtClean="0">
                <a:latin typeface="Trebuchet MS" panose="020B0603020202020204" pitchFamily="34" charset="0"/>
              </a:rPr>
              <a:t>predhodna obravnava na Odboru </a:t>
            </a:r>
            <a:r>
              <a:rPr lang="sl-SI" sz="1600" noProof="1">
                <a:latin typeface="Trebuchet MS" panose="020B0603020202020204" pitchFamily="34" charset="0"/>
              </a:rPr>
              <a:t>ni </a:t>
            </a:r>
            <a:r>
              <a:rPr lang="sl-SI" sz="1600" noProof="1" smtClean="0">
                <a:latin typeface="Trebuchet MS" panose="020B0603020202020204" pitchFamily="34" charset="0"/>
              </a:rPr>
              <a:t>potrebna.  </a:t>
            </a: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600" noProof="1">
              <a:latin typeface="Trebuchet MS" panose="020B060302020202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l-SI" sz="1600" noProof="1">
                <a:latin typeface="Trebuchet MS" panose="020B0603020202020204" pitchFamily="34" charset="0"/>
              </a:rPr>
              <a:t>Ob uspešnem zaključku projekta se lahko članom projektne skupine na predlog Odbora oziroma na podlagi odločitve Poslovodstva družbe dodeli delovna uspešnost skladno z določili veljavnega Pravilnika o napredovanju in delovni uspešnosti oziroma Pravilnika o plačah.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l-SI" sz="1300" u="sng" noProof="1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1012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Stag Sans Book</vt:lpstr>
      <vt:lpstr>Stag Sans Semibold</vt:lpstr>
      <vt:lpstr>Trebuchet MS</vt:lpstr>
      <vt:lpstr>Office Theme</vt:lpstr>
      <vt:lpstr>Custom Design</vt:lpstr>
      <vt:lpstr>1_Custom Design</vt:lpstr>
      <vt:lpstr>Pravilnik o vodenju projektov  (Obvestila 13/25)</vt:lpstr>
      <vt:lpstr>Pravilnik o vodenju projektov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MMDesign 2</dc:creator>
  <cp:lastModifiedBy>Galič Tina</cp:lastModifiedBy>
  <cp:revision>109</cp:revision>
  <dcterms:created xsi:type="dcterms:W3CDTF">2023-12-15T09:09:25Z</dcterms:created>
  <dcterms:modified xsi:type="dcterms:W3CDTF">2025-06-19T05:44:18Z</dcterms:modified>
</cp:coreProperties>
</file>