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7.xml" ContentType="application/vnd.openxmlformats-officedocument.presentationml.slide+xml"/>
  <Override PartName="/ppt/slides/slide14.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6.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5.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notesSlides/notesSlide6.xml" ContentType="application/vnd.openxmlformats-officedocument.presentationml.notesSlide+xml"/>
  <Override PartName="/ppt/notesSlides/notesSlide3.xml" ContentType="application/vnd.openxmlformats-officedocument.presentationml.notesSlide+xml"/>
  <Override PartName="/ppt/notesSlides/notesSlide8.xml" ContentType="application/vnd.openxmlformats-officedocument.presentationml.notesSlide+xml"/>
  <Override PartName="/ppt/notesSlides/notesSlide13.xml" ContentType="application/vnd.openxmlformats-officedocument.presentationml.notesSlide+xml"/>
  <Override PartName="/ppt/notesSlides/notesSlide7.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2.xml" ContentType="application/vnd.openxmlformats-officedocument.presentationml.notesSlide+xml"/>
  <Override PartName="/ppt/notesSlides/notesSlide14.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9.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9"/>
  </p:notesMasterIdLst>
  <p:sldIdLst>
    <p:sldId id="258" r:id="rId2"/>
    <p:sldId id="260" r:id="rId3"/>
    <p:sldId id="257" r:id="rId4"/>
    <p:sldId id="259" r:id="rId5"/>
    <p:sldId id="261" r:id="rId6"/>
    <p:sldId id="262" r:id="rId7"/>
    <p:sldId id="263" r:id="rId8"/>
    <p:sldId id="264" r:id="rId9"/>
    <p:sldId id="266" r:id="rId10"/>
    <p:sldId id="267" r:id="rId11"/>
    <p:sldId id="268" r:id="rId12"/>
    <p:sldId id="269" r:id="rId13"/>
    <p:sldId id="270" r:id="rId14"/>
    <p:sldId id="271" r:id="rId15"/>
    <p:sldId id="272"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4" autoAdjust="0"/>
    <p:restoredTop sz="94660"/>
  </p:normalViewPr>
  <p:slideViewPr>
    <p:cSldViewPr snapToGrid="0">
      <p:cViewPr varScale="1">
        <p:scale>
          <a:sx n="125" d="100"/>
          <a:sy n="125" d="100"/>
        </p:scale>
        <p:origin x="298"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3C0211-FA59-4E39-8B95-88BC8565BF84}" type="datetimeFigureOut">
              <a:rPr lang="en-US" smtClean="0"/>
              <a:t>4/22/2026</a:t>
            </a:fld>
            <a:endParaRPr lang="en-US"/>
          </a:p>
        </p:txBody>
      </p:sp>
      <p:sp>
        <p:nvSpPr>
          <p:cNvPr id="4" name="Označba mesta stranske slik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en-US"/>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3DFDD-439B-4F93-B0E3-E97D2ED144C3}" type="slidenum">
              <a:rPr lang="en-US" smtClean="0"/>
              <a:t>‹#›</a:t>
            </a:fld>
            <a:endParaRPr lang="en-US"/>
          </a:p>
        </p:txBody>
      </p:sp>
    </p:spTree>
    <p:extLst>
      <p:ext uri="{BB962C8B-B14F-4D97-AF65-F5344CB8AC3E}">
        <p14:creationId xmlns:p14="http://schemas.microsoft.com/office/powerpoint/2010/main" val="37730809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7596489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0558891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7545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4572542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101120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390855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531552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2409762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8933160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373011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496582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085947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950390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413375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233688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4721312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značba mesta stranske slike 1"/>
          <p:cNvSpPr>
            <a:spLocks noGrp="1" noRot="1" noChangeAspect="1"/>
          </p:cNvSpPr>
          <p:nvPr>
            <p:ph type="sldImg"/>
          </p:nvPr>
        </p:nvSpPr>
        <p:spPr/>
      </p:sp>
      <p:sp>
        <p:nvSpPr>
          <p:cNvPr id="3" name="Označba mesta opomb 2"/>
          <p:cNvSpPr>
            <a:spLocks noGrp="1"/>
          </p:cNvSpPr>
          <p:nvPr>
            <p:ph type="body" idx="1"/>
          </p:nvPr>
        </p:nvSpPr>
        <p:spPr/>
        <p:txBody>
          <a:bodyPr/>
          <a:lstStyle/>
          <a:p>
            <a:endParaRPr lang="en-US"/>
          </a:p>
        </p:txBody>
      </p:sp>
      <p:sp>
        <p:nvSpPr>
          <p:cNvPr id="4" name="Označba mesta številke diapoz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F378A59-4AF1-49D0-B9C2-692CCCF55DD2}" type="slidenum">
              <a:rPr kumimoji="0" lang="sl-SI"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sl-SI"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6433236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914400" y="2130426"/>
            <a:ext cx="10363200" cy="1470025"/>
          </a:xfrm>
        </p:spPr>
        <p:txBody>
          <a:bodyPr/>
          <a:lstStyle/>
          <a:p>
            <a:r>
              <a:rPr lang="sl-SI" smtClean="0"/>
              <a:t>Uredite slog naslova matrice</a:t>
            </a:r>
            <a:endParaRPr lang="sl-SI"/>
          </a:p>
        </p:txBody>
      </p:sp>
      <p:sp>
        <p:nvSpPr>
          <p:cNvPr id="3" name="Podnaslov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Uredite slog podnaslova matrice</a:t>
            </a:r>
            <a:endParaRPr lang="sl-SI"/>
          </a:p>
        </p:txBody>
      </p:sp>
      <p:sp>
        <p:nvSpPr>
          <p:cNvPr id="4" name="Ograda datuma 3"/>
          <p:cNvSpPr>
            <a:spLocks noGrp="1"/>
          </p:cNvSpPr>
          <p:nvPr>
            <p:ph type="dt" sz="half" idx="10"/>
          </p:nvPr>
        </p:nvSpPr>
        <p:spPr/>
        <p:txBody>
          <a:bodyPr/>
          <a:lstStyle/>
          <a:p>
            <a:fld id="{37405F4C-7EAE-4CEE-ACAD-0020067FF0F1}" type="datetimeFigureOut">
              <a:rPr lang="sl-SI" smtClean="0">
                <a:solidFill>
                  <a:prstClr val="black">
                    <a:tint val="75000"/>
                  </a:prstClr>
                </a:solidFill>
              </a:rPr>
              <a:pPr/>
              <a:t>22.04.2026</a:t>
            </a:fld>
            <a:endParaRPr lang="sl-SI">
              <a:solidFill>
                <a:prstClr val="black">
                  <a:tint val="75000"/>
                </a:prstClr>
              </a:solidFill>
            </a:endParaRPr>
          </a:p>
        </p:txBody>
      </p:sp>
      <p:sp>
        <p:nvSpPr>
          <p:cNvPr id="5" name="Ograda noge 4"/>
          <p:cNvSpPr>
            <a:spLocks noGrp="1"/>
          </p:cNvSpPr>
          <p:nvPr>
            <p:ph type="ftr" sz="quarter" idx="11"/>
          </p:nvPr>
        </p:nvSpPr>
        <p:spPr/>
        <p:txBody>
          <a:bodyPr/>
          <a:lstStyle/>
          <a:p>
            <a:endParaRPr lang="sl-SI">
              <a:solidFill>
                <a:prstClr val="black">
                  <a:tint val="75000"/>
                </a:prstClr>
              </a:solidFill>
            </a:endParaRPr>
          </a:p>
        </p:txBody>
      </p:sp>
      <p:sp>
        <p:nvSpPr>
          <p:cNvPr id="6" name="Ograda številke diapozitiva 5"/>
          <p:cNvSpPr>
            <a:spLocks noGrp="1"/>
          </p:cNvSpPr>
          <p:nvPr>
            <p:ph type="sldNum" sz="quarter" idx="12"/>
          </p:nvPr>
        </p:nvSpPr>
        <p:spPr/>
        <p:txBody>
          <a:bodyPr/>
          <a:lstStyle/>
          <a:p>
            <a:fld id="{53CBAC5D-8916-4FAF-9695-B21F6E257AF5}"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17161108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37405F4C-7EAE-4CEE-ACAD-0020067FF0F1}" type="datetimeFigureOut">
              <a:rPr lang="sl-SI" smtClean="0">
                <a:solidFill>
                  <a:prstClr val="black">
                    <a:tint val="75000"/>
                  </a:prstClr>
                </a:solidFill>
              </a:rPr>
              <a:pPr/>
              <a:t>22.04.2026</a:t>
            </a:fld>
            <a:endParaRPr lang="sl-SI">
              <a:solidFill>
                <a:prstClr val="black">
                  <a:tint val="75000"/>
                </a:prstClr>
              </a:solidFill>
            </a:endParaRPr>
          </a:p>
        </p:txBody>
      </p:sp>
      <p:sp>
        <p:nvSpPr>
          <p:cNvPr id="5" name="Ograda noge 4"/>
          <p:cNvSpPr>
            <a:spLocks noGrp="1"/>
          </p:cNvSpPr>
          <p:nvPr>
            <p:ph type="ftr" sz="quarter" idx="11"/>
          </p:nvPr>
        </p:nvSpPr>
        <p:spPr/>
        <p:txBody>
          <a:bodyPr/>
          <a:lstStyle/>
          <a:p>
            <a:endParaRPr lang="sl-SI">
              <a:solidFill>
                <a:prstClr val="black">
                  <a:tint val="75000"/>
                </a:prstClr>
              </a:solidFill>
            </a:endParaRPr>
          </a:p>
        </p:txBody>
      </p:sp>
      <p:sp>
        <p:nvSpPr>
          <p:cNvPr id="6" name="Ograda številke diapozitiva 5"/>
          <p:cNvSpPr>
            <a:spLocks noGrp="1"/>
          </p:cNvSpPr>
          <p:nvPr>
            <p:ph type="sldNum" sz="quarter" idx="12"/>
          </p:nvPr>
        </p:nvSpPr>
        <p:spPr/>
        <p:txBody>
          <a:bodyPr/>
          <a:lstStyle/>
          <a:p>
            <a:fld id="{53CBAC5D-8916-4FAF-9695-B21F6E257AF5}"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3287537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8839200" y="274639"/>
            <a:ext cx="2743200" cy="5851525"/>
          </a:xfrm>
        </p:spPr>
        <p:txBody>
          <a:bodyPr vert="eaVert"/>
          <a:lstStyle/>
          <a:p>
            <a:r>
              <a:rPr lang="sl-SI" smtClean="0"/>
              <a:t>Uredite slog naslova matrice</a:t>
            </a:r>
            <a:endParaRPr lang="sl-SI"/>
          </a:p>
        </p:txBody>
      </p:sp>
      <p:sp>
        <p:nvSpPr>
          <p:cNvPr id="3" name="Ograda navpičnega besedila 2"/>
          <p:cNvSpPr>
            <a:spLocks noGrp="1"/>
          </p:cNvSpPr>
          <p:nvPr>
            <p:ph type="body" orient="vert" idx="1"/>
          </p:nvPr>
        </p:nvSpPr>
        <p:spPr>
          <a:xfrm>
            <a:off x="609600" y="274639"/>
            <a:ext cx="8026400" cy="5851525"/>
          </a:xfrm>
        </p:spPr>
        <p:txBody>
          <a:bodyPr vert="eaVert"/>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37405F4C-7EAE-4CEE-ACAD-0020067FF0F1}" type="datetimeFigureOut">
              <a:rPr lang="sl-SI" smtClean="0">
                <a:solidFill>
                  <a:prstClr val="black">
                    <a:tint val="75000"/>
                  </a:prstClr>
                </a:solidFill>
              </a:rPr>
              <a:pPr/>
              <a:t>22.04.2026</a:t>
            </a:fld>
            <a:endParaRPr lang="sl-SI">
              <a:solidFill>
                <a:prstClr val="black">
                  <a:tint val="75000"/>
                </a:prstClr>
              </a:solidFill>
            </a:endParaRPr>
          </a:p>
        </p:txBody>
      </p:sp>
      <p:sp>
        <p:nvSpPr>
          <p:cNvPr id="5" name="Ograda noge 4"/>
          <p:cNvSpPr>
            <a:spLocks noGrp="1"/>
          </p:cNvSpPr>
          <p:nvPr>
            <p:ph type="ftr" sz="quarter" idx="11"/>
          </p:nvPr>
        </p:nvSpPr>
        <p:spPr/>
        <p:txBody>
          <a:bodyPr/>
          <a:lstStyle/>
          <a:p>
            <a:endParaRPr lang="sl-SI">
              <a:solidFill>
                <a:prstClr val="black">
                  <a:tint val="75000"/>
                </a:prstClr>
              </a:solidFill>
            </a:endParaRPr>
          </a:p>
        </p:txBody>
      </p:sp>
      <p:sp>
        <p:nvSpPr>
          <p:cNvPr id="6" name="Ograda številke diapozitiva 5"/>
          <p:cNvSpPr>
            <a:spLocks noGrp="1"/>
          </p:cNvSpPr>
          <p:nvPr>
            <p:ph type="sldNum" sz="quarter" idx="12"/>
          </p:nvPr>
        </p:nvSpPr>
        <p:spPr/>
        <p:txBody>
          <a:bodyPr/>
          <a:lstStyle/>
          <a:p>
            <a:fld id="{53CBAC5D-8916-4FAF-9695-B21F6E257AF5}"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219783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idx="1"/>
          </p:nvPr>
        </p:nvSpPr>
        <p:spPr/>
        <p:txBody>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37405F4C-7EAE-4CEE-ACAD-0020067FF0F1}" type="datetimeFigureOut">
              <a:rPr lang="sl-SI" smtClean="0">
                <a:solidFill>
                  <a:prstClr val="black">
                    <a:tint val="75000"/>
                  </a:prstClr>
                </a:solidFill>
              </a:rPr>
              <a:pPr/>
              <a:t>22.04.2026</a:t>
            </a:fld>
            <a:endParaRPr lang="sl-SI">
              <a:solidFill>
                <a:prstClr val="black">
                  <a:tint val="75000"/>
                </a:prstClr>
              </a:solidFill>
            </a:endParaRPr>
          </a:p>
        </p:txBody>
      </p:sp>
      <p:sp>
        <p:nvSpPr>
          <p:cNvPr id="5" name="Ograda noge 4"/>
          <p:cNvSpPr>
            <a:spLocks noGrp="1"/>
          </p:cNvSpPr>
          <p:nvPr>
            <p:ph type="ftr" sz="quarter" idx="11"/>
          </p:nvPr>
        </p:nvSpPr>
        <p:spPr/>
        <p:txBody>
          <a:bodyPr/>
          <a:lstStyle/>
          <a:p>
            <a:endParaRPr lang="sl-SI">
              <a:solidFill>
                <a:prstClr val="black">
                  <a:tint val="75000"/>
                </a:prstClr>
              </a:solidFill>
            </a:endParaRPr>
          </a:p>
        </p:txBody>
      </p:sp>
      <p:sp>
        <p:nvSpPr>
          <p:cNvPr id="6" name="Ograda številke diapozitiva 5"/>
          <p:cNvSpPr>
            <a:spLocks noGrp="1"/>
          </p:cNvSpPr>
          <p:nvPr>
            <p:ph type="sldNum" sz="quarter" idx="12"/>
          </p:nvPr>
        </p:nvSpPr>
        <p:spPr/>
        <p:txBody>
          <a:bodyPr/>
          <a:lstStyle/>
          <a:p>
            <a:fld id="{53CBAC5D-8916-4FAF-9695-B21F6E257AF5}"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2519603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963084" y="4406901"/>
            <a:ext cx="10363200" cy="1362075"/>
          </a:xfrm>
        </p:spPr>
        <p:txBody>
          <a:bodyPr anchor="t"/>
          <a:lstStyle>
            <a:lvl1pPr algn="l">
              <a:defRPr sz="4000" b="1" cap="all"/>
            </a:lvl1pPr>
          </a:lstStyle>
          <a:p>
            <a:r>
              <a:rPr lang="sl-SI" smtClean="0"/>
              <a:t>Uredite slog naslova matrice</a:t>
            </a:r>
            <a:endParaRPr lang="sl-SI"/>
          </a:p>
        </p:txBody>
      </p:sp>
      <p:sp>
        <p:nvSpPr>
          <p:cNvPr id="3" name="Ograda besedila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Uredite sloge besedila matrice</a:t>
            </a:r>
          </a:p>
        </p:txBody>
      </p:sp>
      <p:sp>
        <p:nvSpPr>
          <p:cNvPr id="4" name="Ograda datuma 3"/>
          <p:cNvSpPr>
            <a:spLocks noGrp="1"/>
          </p:cNvSpPr>
          <p:nvPr>
            <p:ph type="dt" sz="half" idx="10"/>
          </p:nvPr>
        </p:nvSpPr>
        <p:spPr/>
        <p:txBody>
          <a:bodyPr/>
          <a:lstStyle/>
          <a:p>
            <a:fld id="{37405F4C-7EAE-4CEE-ACAD-0020067FF0F1}" type="datetimeFigureOut">
              <a:rPr lang="sl-SI" smtClean="0">
                <a:solidFill>
                  <a:prstClr val="black">
                    <a:tint val="75000"/>
                  </a:prstClr>
                </a:solidFill>
              </a:rPr>
              <a:pPr/>
              <a:t>22.04.2026</a:t>
            </a:fld>
            <a:endParaRPr lang="sl-SI">
              <a:solidFill>
                <a:prstClr val="black">
                  <a:tint val="75000"/>
                </a:prstClr>
              </a:solidFill>
            </a:endParaRPr>
          </a:p>
        </p:txBody>
      </p:sp>
      <p:sp>
        <p:nvSpPr>
          <p:cNvPr id="5" name="Ograda noge 4"/>
          <p:cNvSpPr>
            <a:spLocks noGrp="1"/>
          </p:cNvSpPr>
          <p:nvPr>
            <p:ph type="ftr" sz="quarter" idx="11"/>
          </p:nvPr>
        </p:nvSpPr>
        <p:spPr/>
        <p:txBody>
          <a:bodyPr/>
          <a:lstStyle/>
          <a:p>
            <a:endParaRPr lang="sl-SI">
              <a:solidFill>
                <a:prstClr val="black">
                  <a:tint val="75000"/>
                </a:prstClr>
              </a:solidFill>
            </a:endParaRPr>
          </a:p>
        </p:txBody>
      </p:sp>
      <p:sp>
        <p:nvSpPr>
          <p:cNvPr id="6" name="Ograda številke diapozitiva 5"/>
          <p:cNvSpPr>
            <a:spLocks noGrp="1"/>
          </p:cNvSpPr>
          <p:nvPr>
            <p:ph type="sldNum" sz="quarter" idx="12"/>
          </p:nvPr>
        </p:nvSpPr>
        <p:spPr/>
        <p:txBody>
          <a:bodyPr/>
          <a:lstStyle/>
          <a:p>
            <a:fld id="{53CBAC5D-8916-4FAF-9695-B21F6E257AF5}"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38281326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vsebine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6" name="Ograda noge 5"/>
          <p:cNvSpPr>
            <a:spLocks noGrp="1"/>
          </p:cNvSpPr>
          <p:nvPr>
            <p:ph type="ftr" sz="quarter" idx="11"/>
          </p:nvPr>
        </p:nvSpPr>
        <p:spPr>
          <a:xfrm>
            <a:off x="4167627" y="6205357"/>
            <a:ext cx="3860800" cy="365125"/>
          </a:xfrm>
        </p:spPr>
        <p:txBody>
          <a:bodyPr/>
          <a:lstStyle/>
          <a:p>
            <a:endParaRPr lang="sl-SI" dirty="0">
              <a:solidFill>
                <a:prstClr val="black">
                  <a:tint val="75000"/>
                </a:prstClr>
              </a:solidFill>
            </a:endParaRPr>
          </a:p>
        </p:txBody>
      </p:sp>
    </p:spTree>
    <p:extLst>
      <p:ext uri="{BB962C8B-B14F-4D97-AF65-F5344CB8AC3E}">
        <p14:creationId xmlns:p14="http://schemas.microsoft.com/office/powerpoint/2010/main" val="6353346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Uredite slog naslova matrice</a:t>
            </a:r>
            <a:endParaRPr lang="sl-SI"/>
          </a:p>
        </p:txBody>
      </p:sp>
      <p:sp>
        <p:nvSpPr>
          <p:cNvPr id="3" name="Ograda besedila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5" name="Ograda besedila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Uredite sloge besedila matrice</a:t>
            </a:r>
          </a:p>
        </p:txBody>
      </p:sp>
      <p:sp>
        <p:nvSpPr>
          <p:cNvPr id="6" name="Ograda vsebine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p>
            <a:fld id="{37405F4C-7EAE-4CEE-ACAD-0020067FF0F1}" type="datetimeFigureOut">
              <a:rPr lang="sl-SI" smtClean="0">
                <a:solidFill>
                  <a:prstClr val="black">
                    <a:tint val="75000"/>
                  </a:prstClr>
                </a:solidFill>
              </a:rPr>
              <a:pPr/>
              <a:t>22.04.2026</a:t>
            </a:fld>
            <a:endParaRPr lang="sl-SI">
              <a:solidFill>
                <a:prstClr val="black">
                  <a:tint val="75000"/>
                </a:prstClr>
              </a:solidFill>
            </a:endParaRPr>
          </a:p>
        </p:txBody>
      </p:sp>
      <p:sp>
        <p:nvSpPr>
          <p:cNvPr id="8" name="Ograda noge 7"/>
          <p:cNvSpPr>
            <a:spLocks noGrp="1"/>
          </p:cNvSpPr>
          <p:nvPr>
            <p:ph type="ftr" sz="quarter" idx="11"/>
          </p:nvPr>
        </p:nvSpPr>
        <p:spPr/>
        <p:txBody>
          <a:bodyPr/>
          <a:lstStyle/>
          <a:p>
            <a:endParaRPr lang="sl-SI">
              <a:solidFill>
                <a:prstClr val="black">
                  <a:tint val="75000"/>
                </a:prstClr>
              </a:solidFill>
            </a:endParaRPr>
          </a:p>
        </p:txBody>
      </p:sp>
      <p:sp>
        <p:nvSpPr>
          <p:cNvPr id="9" name="Ograda številke diapozitiva 8"/>
          <p:cNvSpPr>
            <a:spLocks noGrp="1"/>
          </p:cNvSpPr>
          <p:nvPr>
            <p:ph type="sldNum" sz="quarter" idx="12"/>
          </p:nvPr>
        </p:nvSpPr>
        <p:spPr/>
        <p:txBody>
          <a:bodyPr/>
          <a:lstStyle/>
          <a:p>
            <a:fld id="{53CBAC5D-8916-4FAF-9695-B21F6E257AF5}"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6434146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Uredite slog naslova matrice</a:t>
            </a:r>
            <a:endParaRPr lang="sl-SI"/>
          </a:p>
        </p:txBody>
      </p:sp>
      <p:sp>
        <p:nvSpPr>
          <p:cNvPr id="3" name="Ograda datuma 2"/>
          <p:cNvSpPr>
            <a:spLocks noGrp="1"/>
          </p:cNvSpPr>
          <p:nvPr>
            <p:ph type="dt" sz="half" idx="10"/>
          </p:nvPr>
        </p:nvSpPr>
        <p:spPr/>
        <p:txBody>
          <a:bodyPr/>
          <a:lstStyle/>
          <a:p>
            <a:fld id="{37405F4C-7EAE-4CEE-ACAD-0020067FF0F1}" type="datetimeFigureOut">
              <a:rPr lang="sl-SI" smtClean="0">
                <a:solidFill>
                  <a:prstClr val="black">
                    <a:tint val="75000"/>
                  </a:prstClr>
                </a:solidFill>
              </a:rPr>
              <a:pPr/>
              <a:t>22.04.2026</a:t>
            </a:fld>
            <a:endParaRPr lang="sl-SI">
              <a:solidFill>
                <a:prstClr val="black">
                  <a:tint val="75000"/>
                </a:prstClr>
              </a:solidFill>
            </a:endParaRPr>
          </a:p>
        </p:txBody>
      </p:sp>
      <p:sp>
        <p:nvSpPr>
          <p:cNvPr id="4" name="Ograda noge 3"/>
          <p:cNvSpPr>
            <a:spLocks noGrp="1"/>
          </p:cNvSpPr>
          <p:nvPr>
            <p:ph type="ftr" sz="quarter" idx="11"/>
          </p:nvPr>
        </p:nvSpPr>
        <p:spPr/>
        <p:txBody>
          <a:bodyPr/>
          <a:lstStyle/>
          <a:p>
            <a:endParaRPr lang="sl-SI">
              <a:solidFill>
                <a:prstClr val="black">
                  <a:tint val="75000"/>
                </a:prstClr>
              </a:solidFill>
            </a:endParaRPr>
          </a:p>
        </p:txBody>
      </p:sp>
      <p:sp>
        <p:nvSpPr>
          <p:cNvPr id="5" name="Ograda številke diapozitiva 4"/>
          <p:cNvSpPr>
            <a:spLocks noGrp="1"/>
          </p:cNvSpPr>
          <p:nvPr>
            <p:ph type="sldNum" sz="quarter" idx="12"/>
          </p:nvPr>
        </p:nvSpPr>
        <p:spPr/>
        <p:txBody>
          <a:bodyPr/>
          <a:lstStyle/>
          <a:p>
            <a:fld id="{53CBAC5D-8916-4FAF-9695-B21F6E257AF5}"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3362798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37405F4C-7EAE-4CEE-ACAD-0020067FF0F1}" type="datetimeFigureOut">
              <a:rPr lang="sl-SI" smtClean="0">
                <a:solidFill>
                  <a:prstClr val="black">
                    <a:tint val="75000"/>
                  </a:prstClr>
                </a:solidFill>
              </a:rPr>
              <a:pPr/>
              <a:t>22.04.2026</a:t>
            </a:fld>
            <a:endParaRPr lang="sl-SI">
              <a:solidFill>
                <a:prstClr val="black">
                  <a:tint val="75000"/>
                </a:prstClr>
              </a:solidFill>
            </a:endParaRPr>
          </a:p>
        </p:txBody>
      </p:sp>
      <p:sp>
        <p:nvSpPr>
          <p:cNvPr id="3" name="Ograda noge 2"/>
          <p:cNvSpPr>
            <a:spLocks noGrp="1"/>
          </p:cNvSpPr>
          <p:nvPr>
            <p:ph type="ftr" sz="quarter" idx="11"/>
          </p:nvPr>
        </p:nvSpPr>
        <p:spPr/>
        <p:txBody>
          <a:bodyPr/>
          <a:lstStyle/>
          <a:p>
            <a:endParaRPr lang="sl-SI">
              <a:solidFill>
                <a:prstClr val="black">
                  <a:tint val="75000"/>
                </a:prstClr>
              </a:solidFill>
            </a:endParaRPr>
          </a:p>
        </p:txBody>
      </p:sp>
      <p:sp>
        <p:nvSpPr>
          <p:cNvPr id="4" name="Ograda številke diapozitiva 3"/>
          <p:cNvSpPr>
            <a:spLocks noGrp="1"/>
          </p:cNvSpPr>
          <p:nvPr>
            <p:ph type="sldNum" sz="quarter" idx="12"/>
          </p:nvPr>
        </p:nvSpPr>
        <p:spPr/>
        <p:txBody>
          <a:bodyPr/>
          <a:lstStyle/>
          <a:p>
            <a:fld id="{53CBAC5D-8916-4FAF-9695-B21F6E257AF5}"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3215417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_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609601" y="273050"/>
            <a:ext cx="4011084" cy="1162050"/>
          </a:xfrm>
        </p:spPr>
        <p:txBody>
          <a:bodyPr anchor="b"/>
          <a:lstStyle>
            <a:lvl1pPr algn="l">
              <a:defRPr sz="2000" b="1"/>
            </a:lvl1pPr>
          </a:lstStyle>
          <a:p>
            <a:r>
              <a:rPr lang="sl-SI" smtClean="0"/>
              <a:t>Uredite slog naslova matrice</a:t>
            </a:r>
            <a:endParaRPr lang="sl-SI"/>
          </a:p>
        </p:txBody>
      </p:sp>
      <p:sp>
        <p:nvSpPr>
          <p:cNvPr id="3" name="Ograda vsebine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37405F4C-7EAE-4CEE-ACAD-0020067FF0F1}" type="datetimeFigureOut">
              <a:rPr lang="sl-SI" smtClean="0">
                <a:solidFill>
                  <a:prstClr val="black">
                    <a:tint val="75000"/>
                  </a:prstClr>
                </a:solidFill>
              </a:rPr>
              <a:pPr/>
              <a:t>22.04.2026</a:t>
            </a:fld>
            <a:endParaRPr lang="sl-SI">
              <a:solidFill>
                <a:prstClr val="black">
                  <a:tint val="75000"/>
                </a:prstClr>
              </a:solidFill>
            </a:endParaRPr>
          </a:p>
        </p:txBody>
      </p:sp>
      <p:sp>
        <p:nvSpPr>
          <p:cNvPr id="6" name="Ograda noge 5"/>
          <p:cNvSpPr>
            <a:spLocks noGrp="1"/>
          </p:cNvSpPr>
          <p:nvPr>
            <p:ph type="ftr" sz="quarter" idx="11"/>
          </p:nvPr>
        </p:nvSpPr>
        <p:spPr/>
        <p:txBody>
          <a:bodyPr/>
          <a:lstStyle/>
          <a:p>
            <a:endParaRPr lang="sl-SI">
              <a:solidFill>
                <a:prstClr val="black">
                  <a:tint val="75000"/>
                </a:prstClr>
              </a:solidFill>
            </a:endParaRPr>
          </a:p>
        </p:txBody>
      </p:sp>
      <p:sp>
        <p:nvSpPr>
          <p:cNvPr id="7" name="Ograda številke diapozitiva 6"/>
          <p:cNvSpPr>
            <a:spLocks noGrp="1"/>
          </p:cNvSpPr>
          <p:nvPr>
            <p:ph type="sldNum" sz="quarter" idx="12"/>
          </p:nvPr>
        </p:nvSpPr>
        <p:spPr/>
        <p:txBody>
          <a:bodyPr/>
          <a:lstStyle/>
          <a:p>
            <a:fld id="{53CBAC5D-8916-4FAF-9695-B21F6E257AF5}"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1320943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2389717" y="4800600"/>
            <a:ext cx="7315200" cy="566738"/>
          </a:xfrm>
        </p:spPr>
        <p:txBody>
          <a:bodyPr anchor="b"/>
          <a:lstStyle>
            <a:lvl1pPr algn="l">
              <a:defRPr sz="2000" b="1"/>
            </a:lvl1pPr>
          </a:lstStyle>
          <a:p>
            <a:r>
              <a:rPr lang="sl-SI" smtClean="0"/>
              <a:t>Uredite slog naslova matrice</a:t>
            </a:r>
            <a:endParaRPr lang="sl-SI"/>
          </a:p>
        </p:txBody>
      </p:sp>
      <p:sp>
        <p:nvSpPr>
          <p:cNvPr id="3" name="Ograda slik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smtClean="0"/>
              <a:t>Kliknite ikono, če želite dodati sliko</a:t>
            </a:r>
            <a:endParaRPr lang="sl-SI"/>
          </a:p>
        </p:txBody>
      </p:sp>
      <p:sp>
        <p:nvSpPr>
          <p:cNvPr id="4" name="Ograda besedila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Uredite sloge besedila matrice</a:t>
            </a:r>
          </a:p>
        </p:txBody>
      </p:sp>
      <p:sp>
        <p:nvSpPr>
          <p:cNvPr id="5" name="Ograda datuma 4"/>
          <p:cNvSpPr>
            <a:spLocks noGrp="1"/>
          </p:cNvSpPr>
          <p:nvPr>
            <p:ph type="dt" sz="half" idx="10"/>
          </p:nvPr>
        </p:nvSpPr>
        <p:spPr/>
        <p:txBody>
          <a:bodyPr/>
          <a:lstStyle/>
          <a:p>
            <a:fld id="{37405F4C-7EAE-4CEE-ACAD-0020067FF0F1}" type="datetimeFigureOut">
              <a:rPr lang="sl-SI" smtClean="0">
                <a:solidFill>
                  <a:prstClr val="black">
                    <a:tint val="75000"/>
                  </a:prstClr>
                </a:solidFill>
              </a:rPr>
              <a:pPr/>
              <a:t>22.04.2026</a:t>
            </a:fld>
            <a:endParaRPr lang="sl-SI">
              <a:solidFill>
                <a:prstClr val="black">
                  <a:tint val="75000"/>
                </a:prstClr>
              </a:solidFill>
            </a:endParaRPr>
          </a:p>
        </p:txBody>
      </p:sp>
      <p:sp>
        <p:nvSpPr>
          <p:cNvPr id="6" name="Ograda noge 5"/>
          <p:cNvSpPr>
            <a:spLocks noGrp="1"/>
          </p:cNvSpPr>
          <p:nvPr>
            <p:ph type="ftr" sz="quarter" idx="11"/>
          </p:nvPr>
        </p:nvSpPr>
        <p:spPr/>
        <p:txBody>
          <a:bodyPr/>
          <a:lstStyle/>
          <a:p>
            <a:endParaRPr lang="sl-SI">
              <a:solidFill>
                <a:prstClr val="black">
                  <a:tint val="75000"/>
                </a:prstClr>
              </a:solidFill>
            </a:endParaRPr>
          </a:p>
        </p:txBody>
      </p:sp>
      <p:sp>
        <p:nvSpPr>
          <p:cNvPr id="7" name="Ograda številke diapozitiva 6"/>
          <p:cNvSpPr>
            <a:spLocks noGrp="1"/>
          </p:cNvSpPr>
          <p:nvPr>
            <p:ph type="sldNum" sz="quarter" idx="12"/>
          </p:nvPr>
        </p:nvSpPr>
        <p:spPr/>
        <p:txBody>
          <a:bodyPr/>
          <a:lstStyle/>
          <a:p>
            <a:fld id="{53CBAC5D-8916-4FAF-9695-B21F6E257AF5}" type="slidenum">
              <a:rPr lang="sl-SI" smtClean="0">
                <a:solidFill>
                  <a:prstClr val="black">
                    <a:tint val="75000"/>
                  </a:prstClr>
                </a:solidFill>
              </a:rPr>
              <a:pPr/>
              <a:t>‹#›</a:t>
            </a:fld>
            <a:endParaRPr lang="sl-SI">
              <a:solidFill>
                <a:prstClr val="black">
                  <a:tint val="75000"/>
                </a:prstClr>
              </a:solidFill>
            </a:endParaRPr>
          </a:p>
        </p:txBody>
      </p:sp>
    </p:spTree>
    <p:extLst>
      <p:ext uri="{BB962C8B-B14F-4D97-AF65-F5344CB8AC3E}">
        <p14:creationId xmlns:p14="http://schemas.microsoft.com/office/powerpoint/2010/main" val="3885777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e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sl-SI" smtClean="0"/>
              <a:t>Uredite slog naslova matrice</a:t>
            </a:r>
            <a:endParaRPr lang="sl-SI"/>
          </a:p>
        </p:txBody>
      </p:sp>
      <p:sp>
        <p:nvSpPr>
          <p:cNvPr id="3" name="Ograda besedila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sl-SI" smtClean="0"/>
              <a:t>Uredite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405F4C-7EAE-4CEE-ACAD-0020067FF0F1}" type="datetimeFigureOut">
              <a:rPr lang="sl-SI" smtClean="0">
                <a:solidFill>
                  <a:prstClr val="black">
                    <a:tint val="75000"/>
                  </a:prstClr>
                </a:solidFill>
              </a:rPr>
              <a:pPr/>
              <a:t>22.04.2026</a:t>
            </a:fld>
            <a:endParaRPr lang="sl-SI">
              <a:solidFill>
                <a:prstClr val="black">
                  <a:tint val="75000"/>
                </a:prstClr>
              </a:solidFill>
            </a:endParaRPr>
          </a:p>
        </p:txBody>
      </p:sp>
      <p:sp>
        <p:nvSpPr>
          <p:cNvPr id="5" name="Ograda noge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solidFill>
                <a:prstClr val="black">
                  <a:tint val="75000"/>
                </a:prstClr>
              </a:solidFill>
            </a:endParaRPr>
          </a:p>
        </p:txBody>
      </p:sp>
      <p:sp>
        <p:nvSpPr>
          <p:cNvPr id="6" name="Ograda številke diapozitiva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CBAC5D-8916-4FAF-9695-B21F6E257AF5}" type="slidenum">
              <a:rPr lang="sl-SI" smtClean="0">
                <a:solidFill>
                  <a:prstClr val="black">
                    <a:tint val="75000"/>
                  </a:prstClr>
                </a:solidFill>
              </a:rPr>
              <a:pPr/>
              <a:t>‹#›</a:t>
            </a:fld>
            <a:endParaRPr lang="sl-SI">
              <a:solidFill>
                <a:prstClr val="black">
                  <a:tint val="75000"/>
                </a:prstClr>
              </a:solidFill>
            </a:endParaRPr>
          </a:p>
        </p:txBody>
      </p:sp>
      <p:pic>
        <p:nvPicPr>
          <p:cNvPr id="7" name="Slika 6"/>
          <p:cNvPicPr/>
          <p:nvPr/>
        </p:nvPicPr>
        <p:blipFill>
          <a:blip r:embed="rId13">
            <a:extLst>
              <a:ext uri="{28A0092B-C50C-407E-A947-70E740481C1C}">
                <a14:useLocalDpi xmlns:a14="http://schemas.microsoft.com/office/drawing/2010/main" val="0"/>
              </a:ext>
            </a:extLst>
          </a:blip>
          <a:srcRect/>
          <a:stretch>
            <a:fillRect/>
          </a:stretch>
        </p:blipFill>
        <p:spPr bwMode="auto">
          <a:xfrm>
            <a:off x="335361" y="5445225"/>
            <a:ext cx="952500" cy="1057275"/>
          </a:xfrm>
          <a:prstGeom prst="rect">
            <a:avLst/>
          </a:prstGeom>
          <a:noFill/>
          <a:ln>
            <a:noFill/>
          </a:ln>
        </p:spPr>
      </p:pic>
      <p:pic>
        <p:nvPicPr>
          <p:cNvPr id="8" name="Ograda vsebine 5"/>
          <p:cNvPicPr>
            <a:picLocks/>
          </p:cNvPicPr>
          <p:nvPr/>
        </p:nvPicPr>
        <p:blipFill>
          <a:blip r:embed="rId14">
            <a:extLst>
              <a:ext uri="{28A0092B-C50C-407E-A947-70E740481C1C}">
                <a14:useLocalDpi xmlns:a14="http://schemas.microsoft.com/office/drawing/2010/main" val="0"/>
              </a:ext>
            </a:extLst>
          </a:blip>
          <a:srcRect/>
          <a:stretch>
            <a:fillRect/>
          </a:stretch>
        </p:blipFill>
        <p:spPr bwMode="auto">
          <a:xfrm>
            <a:off x="35429" y="6543300"/>
            <a:ext cx="11809311" cy="314700"/>
          </a:xfrm>
          <a:prstGeom prst="rect">
            <a:avLst/>
          </a:prstGeom>
          <a:noFill/>
          <a:ln>
            <a:noFill/>
          </a:ln>
        </p:spPr>
      </p:pic>
      <p:pic>
        <p:nvPicPr>
          <p:cNvPr id="9" name="Ograda vsebine 5"/>
          <p:cNvPicPr>
            <a:picLocks/>
          </p:cNvPicPr>
          <p:nvPr/>
        </p:nvPicPr>
        <p:blipFill>
          <a:blip r:embed="rId14">
            <a:extLst>
              <a:ext uri="{28A0092B-C50C-407E-A947-70E740481C1C}">
                <a14:useLocalDpi xmlns:a14="http://schemas.microsoft.com/office/drawing/2010/main" val="0"/>
              </a:ext>
            </a:extLst>
          </a:blip>
          <a:srcRect/>
          <a:stretch>
            <a:fillRect/>
          </a:stretch>
        </p:blipFill>
        <p:spPr bwMode="auto">
          <a:xfrm>
            <a:off x="76266" y="-37322"/>
            <a:ext cx="11809311" cy="314700"/>
          </a:xfrm>
          <a:prstGeom prst="rect">
            <a:avLst/>
          </a:prstGeom>
          <a:noFill/>
          <a:ln>
            <a:noFill/>
          </a:ln>
        </p:spPr>
      </p:pic>
    </p:spTree>
    <p:extLst>
      <p:ext uri="{BB962C8B-B14F-4D97-AF65-F5344CB8AC3E}">
        <p14:creationId xmlns:p14="http://schemas.microsoft.com/office/powerpoint/2010/main" val="14366557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a:latin typeface="Trebuchet MS" pitchFamily="34" charset="0"/>
              </a:rPr>
              <a:t>Izbrani </a:t>
            </a:r>
            <a:r>
              <a:rPr lang="sl-SI" sz="2800" b="1" dirty="0">
                <a:latin typeface="Trebuchet MS" pitchFamily="34" charset="0"/>
              </a:rPr>
              <a:t>ukrepi družbe </a:t>
            </a:r>
            <a:r>
              <a:rPr lang="sl-SI" sz="2800" b="1" dirty="0" smtClean="0">
                <a:latin typeface="Trebuchet MS" pitchFamily="34" charset="0"/>
              </a:rPr>
              <a:t>Plinovodi</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a:lnSpc>
                <a:spcPct val="107000"/>
              </a:lnSpc>
              <a:spcAft>
                <a:spcPts val="800"/>
              </a:spcAft>
            </a:pPr>
            <a:r>
              <a:rPr lang="sl-SI" sz="2400" dirty="0">
                <a:latin typeface="Trebuchet MS" panose="020B0603020202020204" pitchFamily="34" charset="0"/>
                <a:ea typeface="Calibri" panose="020F0502020204030204" pitchFamily="34" charset="0"/>
                <a:cs typeface="Times New Roman" panose="02020603050405020304" pitchFamily="18" charset="0"/>
              </a:rPr>
              <a:t>Certifikat Družini prijazno podjetje v našo družbo prinaša večje zavedanje o tem, da je usklajevanje poklicnega in družinskega življenja zelo pomembno, saj so tako lahko zaposleni zadovoljni v službi in v zasebnem življenju.</a:t>
            </a:r>
            <a:endParaRPr lang="en-US" sz="2400" dirty="0">
              <a:latin typeface="Trebuchet MS" panose="020B0603020202020204" pitchFamily="34" charset="0"/>
              <a:ea typeface="Calibri" panose="020F0502020204030204" pitchFamily="34" charset="0"/>
              <a:cs typeface="Times New Roman" panose="02020603050405020304" pitchFamily="18" charset="0"/>
            </a:endParaRPr>
          </a:p>
          <a:p>
            <a:pPr>
              <a:lnSpc>
                <a:spcPct val="107000"/>
              </a:lnSpc>
              <a:spcAft>
                <a:spcPts val="800"/>
              </a:spcAft>
            </a:pPr>
            <a:r>
              <a:rPr lang="sl-SI" sz="2400" dirty="0">
                <a:latin typeface="Trebuchet MS" panose="020B0603020202020204" pitchFamily="34" charset="0"/>
                <a:ea typeface="Calibri" panose="020F0502020204030204" pitchFamily="34" charset="0"/>
                <a:cs typeface="Times New Roman" panose="02020603050405020304" pitchFamily="18" charset="0"/>
              </a:rPr>
              <a:t>Ukrepi, ki jih v okviru certifikata izvajamo v družbi so:</a:t>
            </a:r>
            <a:endParaRPr lang="en-US" sz="2400" dirty="0">
              <a:latin typeface="Trebuchet MS" panose="020B0603020202020204" pitchFamily="34" charset="0"/>
              <a:ea typeface="Calibri" panose="020F0502020204030204" pitchFamily="34" charset="0"/>
              <a:cs typeface="Times New Roman" panose="02020603050405020304" pitchFamily="18" charset="0"/>
            </a:endParaRPr>
          </a:p>
          <a:p>
            <a:endParaRPr lang="sl-SI" dirty="0">
              <a:latin typeface="Trebuchet MS" pitchFamily="34" charset="0"/>
            </a:endParaRP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18090966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smtClean="0">
                <a:latin typeface="Trebuchet MS" pitchFamily="34" charset="0"/>
              </a:rPr>
              <a:t>8. Izobraževanje </a:t>
            </a:r>
            <a:r>
              <a:rPr lang="sl-SI" sz="2800" b="1" dirty="0">
                <a:latin typeface="Trebuchet MS" pitchFamily="34" charset="0"/>
              </a:rPr>
              <a:t>vodij na področju usklajevanja </a:t>
            </a:r>
            <a:r>
              <a:rPr lang="sl-SI" sz="2800" b="1" dirty="0" smtClean="0">
                <a:latin typeface="Trebuchet MS" pitchFamily="34" charset="0"/>
              </a:rPr>
              <a:t/>
            </a:r>
            <a:br>
              <a:rPr lang="sl-SI" sz="2800" b="1" dirty="0" smtClean="0">
                <a:latin typeface="Trebuchet MS" pitchFamily="34" charset="0"/>
              </a:rPr>
            </a:br>
            <a:r>
              <a:rPr lang="sl-SI" sz="2800" b="1" dirty="0" smtClean="0">
                <a:latin typeface="Trebuchet MS" pitchFamily="34" charset="0"/>
              </a:rPr>
              <a:t>dela </a:t>
            </a:r>
            <a:r>
              <a:rPr lang="sl-SI" sz="2800" b="1" dirty="0">
                <a:latin typeface="Trebuchet MS" pitchFamily="34" charset="0"/>
              </a:rPr>
              <a:t>in družine</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marL="0" lvl="0" indent="0">
              <a:lnSpc>
                <a:spcPct val="107000"/>
              </a:lnSpc>
              <a:buNone/>
            </a:pPr>
            <a:r>
              <a:rPr lang="sl-SI" sz="1600" dirty="0" smtClean="0">
                <a:latin typeface="Trebuchet MS" panose="020B0603020202020204" pitchFamily="34" charset="0"/>
                <a:ea typeface="Calibri" panose="020F0502020204030204" pitchFamily="34" charset="0"/>
                <a:cs typeface="Times New Roman" panose="02020603050405020304" pitchFamily="18" charset="0"/>
              </a:rPr>
              <a:t>Podjetje </a:t>
            </a:r>
            <a:r>
              <a:rPr lang="sl-SI" sz="1600" dirty="0">
                <a:latin typeface="Trebuchet MS" panose="020B0603020202020204" pitchFamily="34" charset="0"/>
                <a:ea typeface="Calibri" panose="020F0502020204030204" pitchFamily="34" charset="0"/>
                <a:cs typeface="Times New Roman" panose="02020603050405020304" pitchFamily="18" charset="0"/>
              </a:rPr>
              <a:t>organizira osnovno izobraževanje za vodje organizacijskih enot, na katerih se opredeli pomen pozitivnega odnosa do usklajevanja poklicnega in družinskega življenja ter informira o sprejetih ukrepih družini prijazne politike.</a:t>
            </a:r>
          </a:p>
          <a:p>
            <a:endParaRPr lang="sl-SI" sz="2600" dirty="0">
              <a:latin typeface="Trebuchet MS" pitchFamily="34" charset="0"/>
            </a:endParaRP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77197341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smtClean="0">
                <a:latin typeface="Trebuchet MS" pitchFamily="34" charset="0"/>
              </a:rPr>
              <a:t>9. Vključitev </a:t>
            </a:r>
            <a:r>
              <a:rPr lang="sl-SI" sz="2800" b="1" dirty="0">
                <a:latin typeface="Trebuchet MS" pitchFamily="34" charset="0"/>
              </a:rPr>
              <a:t>tematike usklajevanja poklicnega in </a:t>
            </a:r>
            <a:r>
              <a:rPr lang="sl-SI" sz="2800" b="1" dirty="0" smtClean="0">
                <a:latin typeface="Trebuchet MS" pitchFamily="34" charset="0"/>
              </a:rPr>
              <a:t/>
            </a:r>
            <a:br>
              <a:rPr lang="sl-SI" sz="2800" b="1" dirty="0" smtClean="0">
                <a:latin typeface="Trebuchet MS" pitchFamily="34" charset="0"/>
              </a:rPr>
            </a:br>
            <a:r>
              <a:rPr lang="sl-SI" sz="2800" b="1" dirty="0" smtClean="0">
                <a:latin typeface="Trebuchet MS" pitchFamily="34" charset="0"/>
              </a:rPr>
              <a:t>družinskega </a:t>
            </a:r>
            <a:r>
              <a:rPr lang="sl-SI" sz="2800" b="1" dirty="0">
                <a:latin typeface="Trebuchet MS" pitchFamily="34" charset="0"/>
              </a:rPr>
              <a:t>življenja v </a:t>
            </a:r>
            <a:r>
              <a:rPr lang="sl-SI" sz="2800" b="1" dirty="0" smtClean="0">
                <a:latin typeface="Trebuchet MS" pitchFamily="34" charset="0"/>
              </a:rPr>
              <a:t>razvojne </a:t>
            </a:r>
            <a:r>
              <a:rPr lang="sl-SI" sz="2800" b="1" dirty="0">
                <a:latin typeface="Trebuchet MS" pitchFamily="34" charset="0"/>
              </a:rPr>
              <a:t>razgovore</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marL="0" lvl="0" indent="0">
              <a:lnSpc>
                <a:spcPct val="107000"/>
              </a:lnSpc>
              <a:buNone/>
            </a:pPr>
            <a:r>
              <a:rPr lang="sl-SI" sz="1600" dirty="0" smtClean="0">
                <a:latin typeface="Trebuchet MS" panose="020B0603020202020204" pitchFamily="34" charset="0"/>
                <a:ea typeface="Calibri" panose="020F0502020204030204" pitchFamily="34" charset="0"/>
                <a:cs typeface="Times New Roman" panose="02020603050405020304" pitchFamily="18" charset="0"/>
              </a:rPr>
              <a:t>V </a:t>
            </a:r>
            <a:r>
              <a:rPr lang="sl-SI" sz="1600" dirty="0">
                <a:latin typeface="Trebuchet MS" panose="020B0603020202020204" pitchFamily="34" charset="0"/>
                <a:ea typeface="Calibri" panose="020F0502020204030204" pitchFamily="34" charset="0"/>
                <a:cs typeface="Times New Roman" panose="02020603050405020304" pitchFamily="18" charset="0"/>
              </a:rPr>
              <a:t>družbi Plinovodi d.o.o. se na vsako drugo leto izvedejo Razvojni razgovori. Kot eno izmed iztočnic razgovora med nadrejenimi in podrejenimi se vključi tudi usklajevanje poklicnega in družinskega življenja kot dodatna tema na obrazcu letni razgovor.</a:t>
            </a:r>
          </a:p>
          <a:p>
            <a:endParaRPr lang="sl-SI" sz="2600" dirty="0">
              <a:latin typeface="Trebuchet MS" pitchFamily="34" charset="0"/>
            </a:endParaRP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18277889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smtClean="0">
                <a:latin typeface="Trebuchet MS" pitchFamily="34" charset="0"/>
              </a:rPr>
              <a:t>10. Vzajemno </a:t>
            </a:r>
            <a:r>
              <a:rPr lang="sl-SI" sz="2800" b="1" dirty="0">
                <a:latin typeface="Trebuchet MS" pitchFamily="34" charset="0"/>
              </a:rPr>
              <a:t>mentorstvo in medgeneracijsko </a:t>
            </a:r>
            <a:r>
              <a:rPr lang="sl-SI" sz="2800" b="1" dirty="0" smtClean="0">
                <a:latin typeface="Trebuchet MS" pitchFamily="34" charset="0"/>
              </a:rPr>
              <a:t/>
            </a:r>
            <a:br>
              <a:rPr lang="sl-SI" sz="2800" b="1" dirty="0" smtClean="0">
                <a:latin typeface="Trebuchet MS" pitchFamily="34" charset="0"/>
              </a:rPr>
            </a:br>
            <a:r>
              <a:rPr lang="sl-SI" sz="2800" b="1" dirty="0" smtClean="0">
                <a:latin typeface="Trebuchet MS" pitchFamily="34" charset="0"/>
              </a:rPr>
              <a:t>sodelovanje</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marL="0" lvl="0" indent="0">
              <a:lnSpc>
                <a:spcPct val="107000"/>
              </a:lnSpc>
              <a:buNone/>
            </a:pPr>
            <a:r>
              <a:rPr lang="sl-SI" sz="1600" dirty="0" smtClean="0">
                <a:latin typeface="Trebuchet MS" panose="020B0603020202020204" pitchFamily="34" charset="0"/>
                <a:ea typeface="Calibri" panose="020F0502020204030204" pitchFamily="34" charset="0"/>
                <a:cs typeface="Times New Roman" panose="02020603050405020304" pitchFamily="18" charset="0"/>
              </a:rPr>
              <a:t>V </a:t>
            </a:r>
            <a:r>
              <a:rPr lang="sl-SI" sz="1600" dirty="0">
                <a:latin typeface="Trebuchet MS" panose="020B0603020202020204" pitchFamily="34" charset="0"/>
                <a:ea typeface="Calibri" panose="020F0502020204030204" pitchFamily="34" charset="0"/>
                <a:cs typeface="Times New Roman" panose="02020603050405020304" pitchFamily="18" charset="0"/>
              </a:rPr>
              <a:t>program mentorstev je predvideno vključevanje vseh generacij: za novo zaposlene sodelavce (s kroženjem), sodelavce, ki se vrnejo na delo po daljši odsotnosti in ob prerazporeditvah ter za nove vodje. V ta namen je  pripravljeno posebno navodilo o </a:t>
            </a:r>
            <a:r>
              <a:rPr lang="sl-SI" sz="1600" dirty="0" err="1">
                <a:latin typeface="Trebuchet MS" panose="020B0603020202020204" pitchFamily="34" charset="0"/>
                <a:ea typeface="Calibri" panose="020F0502020204030204" pitchFamily="34" charset="0"/>
                <a:cs typeface="Times New Roman" panose="02020603050405020304" pitchFamily="18" charset="0"/>
              </a:rPr>
              <a:t>mentoriranju</a:t>
            </a:r>
            <a:r>
              <a:rPr lang="sl-SI" sz="1600" dirty="0">
                <a:latin typeface="Trebuchet MS" panose="020B0603020202020204" pitchFamily="34" charset="0"/>
                <a:ea typeface="Calibri" panose="020F0502020204030204" pitchFamily="34" charset="0"/>
                <a:cs typeface="Times New Roman" panose="02020603050405020304" pitchFamily="18" charset="0"/>
              </a:rPr>
              <a:t>, z namenom spodbujanja prenosa znanja, izkušenj, s primernimi spodbudami, motiviranjem (nagrajevanje). Vsebina mentorstva je prenos znanja in izkušenj. Gre za prenos znanj in izkušenj s strani sodelavcev z daljšim delovnim stažem na mlajše in hkrati obratno - prenos znanja mlajših sodelavcev na starejše, v povezavi z dinamično razvijajočimi se tehnologijami. Tudi mlajši lahko starejše kaj naučijo: želja je, da do prenosa znanj prihaja bolj dinamično, lažje in učinkoviteje. </a:t>
            </a:r>
            <a:endParaRPr lang="sl-SI" sz="2600" dirty="0">
              <a:latin typeface="Trebuchet MS" pitchFamily="34" charset="0"/>
            </a:endParaRP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24865166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smtClean="0">
                <a:latin typeface="Trebuchet MS" pitchFamily="34" charset="0"/>
              </a:rPr>
              <a:t>11. Projekt </a:t>
            </a:r>
            <a:r>
              <a:rPr lang="sl-SI" sz="2800" b="1" dirty="0" err="1">
                <a:latin typeface="Trebuchet MS" pitchFamily="34" charset="0"/>
              </a:rPr>
              <a:t>Ambasadorstvo</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marL="0" lvl="0" indent="0">
              <a:lnSpc>
                <a:spcPct val="107000"/>
              </a:lnSpc>
              <a:buNone/>
            </a:pPr>
            <a:endParaRPr lang="sl-SI" sz="1600" dirty="0">
              <a:latin typeface="Trebuchet MS" panose="020B0603020202020204" pitchFamily="34" charset="0"/>
              <a:ea typeface="Calibri" panose="020F0502020204030204" pitchFamily="34" charset="0"/>
              <a:cs typeface="Times New Roman" panose="02020603050405020304" pitchFamily="18" charset="0"/>
            </a:endParaRPr>
          </a:p>
          <a:p>
            <a:pPr marL="0" lvl="0" indent="0">
              <a:lnSpc>
                <a:spcPct val="107000"/>
              </a:lnSpc>
              <a:buNone/>
            </a:pPr>
            <a:r>
              <a:rPr lang="sl-SI" sz="1600" dirty="0">
                <a:latin typeface="Trebuchet MS" panose="020B0603020202020204" pitchFamily="34" charset="0"/>
                <a:ea typeface="Calibri" panose="020F0502020204030204" pitchFamily="34" charset="0"/>
                <a:cs typeface="Times New Roman" panose="02020603050405020304" pitchFamily="18" charset="0"/>
              </a:rPr>
              <a:t>Družba Plinovodi smo ljudje. Našo podobo v javnosti ne ustvarja ime podjetja ali naša poslovna stavba ter plinovodni sistem, temveč jo ustvarjamo zaposleni. S svojim ravnanjem, s komunikacijo, z javnimi nastopi, poslovanjem, skozi odnose s kupci, lastniki, partnerji, dobavitelji - z vsemi deležniki. Pa tudi preko odnosov z znanci, prijatelji in celo družino. Vse te aktivnosti in dejanja vplivajo tudi na to, kako nas kot podjetje vidijo drugi. Vsi zaposleni smo zato, če želimo ali ne, »orodje in kanal« komuniciranja ali sporočanja o našem delu, poslanstvu, o naših storitvah in koristih, ki jih zagotavljamo svojim uporabnikom, o zemeljskem plinu, katerega oskrbo zagotavljamo. </a:t>
            </a:r>
            <a:r>
              <a:rPr lang="sl-SI" sz="1600" dirty="0" smtClean="0">
                <a:latin typeface="Trebuchet MS" panose="020B0603020202020204" pitchFamily="34" charset="0"/>
                <a:ea typeface="Calibri" panose="020F0502020204030204" pitchFamily="34" charset="0"/>
                <a:cs typeface="Times New Roman" panose="02020603050405020304" pitchFamily="18" charset="0"/>
              </a:rPr>
              <a:t>160 </a:t>
            </a:r>
            <a:r>
              <a:rPr lang="sl-SI" sz="1600" dirty="0">
                <a:latin typeface="Trebuchet MS" panose="020B0603020202020204" pitchFamily="34" charset="0"/>
                <a:ea typeface="Calibri" panose="020F0502020204030204" pitchFamily="34" charset="0"/>
                <a:cs typeface="Times New Roman" panose="02020603050405020304" pitchFamily="18" charset="0"/>
              </a:rPr>
              <a:t>zaposlenih, ki govorimo isti jezik, poznamo vsebino svojega in skupnega dela, oblikujemo notranjo kulturo in vplivamo na javno mnenje, je kapital, ki ga mora podjetje izkoristiti, saj gre za najbolj verodostojno in prepričljivo obliko komunikacije, ki je ob tem tudi najcenejša. Biti zaposlen v podjetju, je zapisano s pogodbo. Biti ambasador, je stvar zavzetosti, odgovornosti, pripadnosti, želje po skupnem uspehu. To je </a:t>
            </a:r>
            <a:r>
              <a:rPr lang="sl-SI" sz="1600" dirty="0" err="1">
                <a:latin typeface="Trebuchet MS" panose="020B0603020202020204" pitchFamily="34" charset="0"/>
                <a:ea typeface="Calibri" panose="020F0502020204030204" pitchFamily="34" charset="0"/>
                <a:cs typeface="Times New Roman" panose="02020603050405020304" pitchFamily="18" charset="0"/>
              </a:rPr>
              <a:t>ambasadorstvo</a:t>
            </a:r>
            <a:r>
              <a:rPr lang="sl-SI" sz="1600" dirty="0">
                <a:latin typeface="Trebuchet MS" panose="020B0603020202020204" pitchFamily="34" charset="0"/>
                <a:ea typeface="Calibri" panose="020F0502020204030204" pitchFamily="34" charset="0"/>
                <a:cs typeface="Times New Roman" panose="02020603050405020304" pitchFamily="18" charset="0"/>
              </a:rPr>
              <a:t> podjetja.</a:t>
            </a: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1966241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smtClean="0">
                <a:latin typeface="Trebuchet MS" pitchFamily="34" charset="0"/>
              </a:rPr>
              <a:t>12. </a:t>
            </a:r>
            <a:r>
              <a:rPr lang="pl-PL" sz="2800" b="1" dirty="0" err="1" smtClean="0">
                <a:latin typeface="Trebuchet MS" pitchFamily="34" charset="0"/>
              </a:rPr>
              <a:t>Otroci</a:t>
            </a:r>
            <a:r>
              <a:rPr lang="pl-PL" sz="2800" b="1" dirty="0" smtClean="0">
                <a:latin typeface="Trebuchet MS" pitchFamily="34" charset="0"/>
              </a:rPr>
              <a:t> </a:t>
            </a:r>
            <a:r>
              <a:rPr lang="pl-PL" sz="2800" b="1" dirty="0">
                <a:latin typeface="Trebuchet MS" pitchFamily="34" charset="0"/>
              </a:rPr>
              <a:t>v </a:t>
            </a:r>
            <a:r>
              <a:rPr lang="pl-PL" sz="2800" b="1" dirty="0" err="1">
                <a:latin typeface="Trebuchet MS" pitchFamily="34" charset="0"/>
              </a:rPr>
              <a:t>organizaciji</a:t>
            </a:r>
            <a:r>
              <a:rPr lang="pl-PL" sz="2800" b="1" dirty="0">
                <a:latin typeface="Trebuchet MS" pitchFamily="34" charset="0"/>
              </a:rPr>
              <a:t> (v </a:t>
            </a:r>
            <a:r>
              <a:rPr lang="pl-PL" sz="2800" b="1" dirty="0" err="1">
                <a:latin typeface="Trebuchet MS" pitchFamily="34" charset="0"/>
              </a:rPr>
              <a:t>izrednih</a:t>
            </a:r>
            <a:r>
              <a:rPr lang="pl-PL" sz="2800" b="1" dirty="0">
                <a:latin typeface="Trebuchet MS" pitchFamily="34" charset="0"/>
              </a:rPr>
              <a:t> </a:t>
            </a:r>
            <a:r>
              <a:rPr lang="pl-PL" sz="2800" b="1" dirty="0" err="1">
                <a:latin typeface="Trebuchet MS" pitchFamily="34" charset="0"/>
              </a:rPr>
              <a:t>razmerah</a:t>
            </a:r>
            <a:r>
              <a:rPr lang="pl-PL" sz="2800" b="1" dirty="0" smtClean="0">
                <a:latin typeface="Trebuchet MS" pitchFamily="34" charset="0"/>
              </a:rPr>
              <a:t>)</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marL="0" lvl="0" indent="0">
              <a:lnSpc>
                <a:spcPct val="107000"/>
              </a:lnSpc>
              <a:buNone/>
            </a:pPr>
            <a:r>
              <a:rPr lang="sl-SI" sz="1600" dirty="0" smtClean="0">
                <a:latin typeface="Trebuchet MS" panose="020B0603020202020204" pitchFamily="34" charset="0"/>
                <a:ea typeface="Calibri" panose="020F0502020204030204" pitchFamily="34" charset="0"/>
                <a:cs typeface="Times New Roman" panose="02020603050405020304" pitchFamily="18" charset="0"/>
              </a:rPr>
              <a:t>Zaradi </a:t>
            </a:r>
            <a:r>
              <a:rPr lang="sl-SI" sz="1600" dirty="0">
                <a:latin typeface="Trebuchet MS" panose="020B0603020202020204" pitchFamily="34" charset="0"/>
                <a:ea typeface="Calibri" panose="020F0502020204030204" pitchFamily="34" charset="0"/>
                <a:cs typeface="Times New Roman" panose="02020603050405020304" pitchFamily="18" charset="0"/>
              </a:rPr>
              <a:t>izrednih razmer (stavka učiteljev, vzgojiteljev, nezmožnost organizacije varstva za otroke, elementarne nesreče) smejo zaposleni otroke (za kratek čas) pripeljati na delo. V izrednih situacijah, ko zaposleni v pisarniških poklicih za krajši čas na delo pripeljejo svoje otroke, so otroci, v kolikor to dopušča delovni proces, lahko v pisarnah svojih staršev ali sejnih sobah.</a:t>
            </a: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8279635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smtClean="0">
                <a:latin typeface="Trebuchet MS" pitchFamily="34" charset="0"/>
              </a:rPr>
              <a:t>13. </a:t>
            </a:r>
            <a:r>
              <a:rPr lang="pl-PL" sz="2800" b="1" dirty="0" err="1" smtClean="0">
                <a:latin typeface="Trebuchet MS" pitchFamily="34" charset="0"/>
              </a:rPr>
              <a:t>Obdaritve</a:t>
            </a:r>
            <a:r>
              <a:rPr lang="pl-PL" sz="2800" b="1" dirty="0" smtClean="0">
                <a:latin typeface="Trebuchet MS" pitchFamily="34" charset="0"/>
              </a:rPr>
              <a:t> </a:t>
            </a:r>
            <a:r>
              <a:rPr lang="pl-PL" sz="2800" b="1" dirty="0" err="1">
                <a:latin typeface="Trebuchet MS" pitchFamily="34" charset="0"/>
              </a:rPr>
              <a:t>otrok</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marL="0" lvl="0" indent="0">
              <a:lnSpc>
                <a:spcPct val="107000"/>
              </a:lnSpc>
              <a:buNone/>
            </a:pPr>
            <a:r>
              <a:rPr lang="sl-SI" sz="1600" dirty="0" smtClean="0">
                <a:latin typeface="Trebuchet MS" panose="020B0603020202020204" pitchFamily="34" charset="0"/>
                <a:ea typeface="Calibri" panose="020F0502020204030204" pitchFamily="34" charset="0"/>
                <a:cs typeface="Times New Roman" panose="02020603050405020304" pitchFamily="18" charset="0"/>
              </a:rPr>
              <a:t>V </a:t>
            </a:r>
            <a:r>
              <a:rPr lang="sl-SI" sz="1600" dirty="0">
                <a:latin typeface="Trebuchet MS" panose="020B0603020202020204" pitchFamily="34" charset="0"/>
                <a:ea typeface="Calibri" panose="020F0502020204030204" pitchFamily="34" charset="0"/>
                <a:cs typeface="Times New Roman" panose="02020603050405020304" pitchFamily="18" charset="0"/>
              </a:rPr>
              <a:t>družbi Plinovodi d.o.o. vsako leto v mesecu decembru obdarujemo otroke zaposlenih (vključno z novorojenci) z darilnim bonom v višini do najvišjega dovoljenega zneska, ki v skladu z zakonodajo ne šteje za boniteto zaposlenega. Za otroke organiziramo obdaritev na dogodku, ki zajema tudi predstavo za otroke in obisk Božička.</a:t>
            </a: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7805366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smtClean="0">
                <a:latin typeface="Trebuchet MS" pitchFamily="34" charset="0"/>
              </a:rPr>
              <a:t>14. </a:t>
            </a:r>
            <a:r>
              <a:rPr lang="pl-PL" sz="2800" b="1" dirty="0" smtClean="0">
                <a:latin typeface="Trebuchet MS" pitchFamily="34" charset="0"/>
              </a:rPr>
              <a:t>Delo </a:t>
            </a:r>
            <a:r>
              <a:rPr lang="pl-PL" sz="2800" b="1" dirty="0">
                <a:latin typeface="Trebuchet MS" pitchFamily="34" charset="0"/>
              </a:rPr>
              <a:t>na domu </a:t>
            </a:r>
            <a:r>
              <a:rPr lang="pl-PL" sz="2800" b="1" dirty="0" err="1">
                <a:latin typeface="Trebuchet MS" pitchFamily="34" charset="0"/>
              </a:rPr>
              <a:t>doma</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marL="0" lvl="0" indent="0">
              <a:lnSpc>
                <a:spcPct val="107000"/>
              </a:lnSpc>
              <a:buNone/>
            </a:pPr>
            <a:r>
              <a:rPr lang="sl-SI" sz="1600" dirty="0" smtClean="0">
                <a:latin typeface="Trebuchet MS" panose="020B0603020202020204" pitchFamily="34" charset="0"/>
                <a:ea typeface="Calibri" panose="020F0502020204030204" pitchFamily="34" charset="0"/>
                <a:cs typeface="Times New Roman" panose="02020603050405020304" pitchFamily="18" charset="0"/>
              </a:rPr>
              <a:t>Družba </a:t>
            </a:r>
            <a:r>
              <a:rPr lang="sl-SI" sz="1600" dirty="0">
                <a:latin typeface="Trebuchet MS" panose="020B0603020202020204" pitchFamily="34" charset="0"/>
                <a:ea typeface="Calibri" panose="020F0502020204030204" pitchFamily="34" charset="0"/>
                <a:cs typeface="Times New Roman" panose="02020603050405020304" pitchFamily="18" charset="0"/>
              </a:rPr>
              <a:t>zaposlenim omogoči v skladu s Pravilnikom o opravljanju dela na domu (Obvestila 08/2023 z dne 26. 6. 2023), da delo izjemoma opravljajo doma. Pri tem je potrebno biti pozoren na to, da to ne predstavlja dodatnega dela poleg rednega delovnega časa, temveč delo v okviru rednega delovnega časa. Predpogoj za to je primerno opremljeno delovno mesto, urejeno po vseh zakonsko predpisanih pogojih.</a:t>
            </a:r>
          </a:p>
          <a:p>
            <a:pPr marL="0" lvl="0" indent="0">
              <a:lnSpc>
                <a:spcPct val="107000"/>
              </a:lnSpc>
              <a:buNone/>
            </a:pPr>
            <a:r>
              <a:rPr lang="sl-SI" sz="1600" dirty="0">
                <a:latin typeface="Trebuchet MS" panose="020B0603020202020204" pitchFamily="34" charset="0"/>
                <a:ea typeface="Calibri" panose="020F0502020204030204" pitchFamily="34" charset="0"/>
                <a:cs typeface="Times New Roman" panose="02020603050405020304" pitchFamily="18" charset="0"/>
              </a:rPr>
              <a:t>Organizacija/podjetje prevzame stroške opreme delovnih mest za delo na domu ter nudi uporabo službenih prenosnih računalnikov, mobilnih telefonov ali druge tehnične opreme, ki jo zaposleni potrebuje za delo na domu. Delodajalec mora zagotoviti varnost in zdravje delavcev pri delu, ne glede na kraj </a:t>
            </a:r>
          </a:p>
          <a:p>
            <a:pPr marL="0" lvl="0" indent="0">
              <a:lnSpc>
                <a:spcPct val="107000"/>
              </a:lnSpc>
              <a:buNone/>
            </a:pPr>
            <a:r>
              <a:rPr lang="sl-SI" sz="1600" dirty="0">
                <a:latin typeface="Trebuchet MS" panose="020B0603020202020204" pitchFamily="34" charset="0"/>
                <a:ea typeface="Calibri" panose="020F0502020204030204" pitchFamily="34" charset="0"/>
                <a:cs typeface="Times New Roman" panose="02020603050405020304" pitchFamily="18" charset="0"/>
              </a:rPr>
              <a:t>opravljanja dela. Pri delu z računalnikom je treba posebno skrb nameniti ergonomski ureditvi delovnega mesta (ustrezen stol, ločen zaslon in tipkovnica ter miška </a:t>
            </a:r>
            <a:r>
              <a:rPr lang="sl-SI" sz="1600" dirty="0" err="1">
                <a:latin typeface="Trebuchet MS" panose="020B0603020202020204" pitchFamily="34" charset="0"/>
                <a:ea typeface="Calibri" panose="020F0502020204030204" pitchFamily="34" charset="0"/>
                <a:cs typeface="Times New Roman" panose="02020603050405020304" pitchFamily="18" charset="0"/>
              </a:rPr>
              <a:t>itd</a:t>
            </a:r>
            <a:r>
              <a:rPr lang="sl-SI" sz="1600" dirty="0">
                <a:latin typeface="Trebuchet MS" panose="020B0603020202020204" pitchFamily="34" charset="0"/>
                <a:ea typeface="Calibri" panose="020F0502020204030204" pitchFamily="34" charset="0"/>
                <a:cs typeface="Times New Roman" panose="02020603050405020304" pitchFamily="18" charset="0"/>
              </a:rPr>
              <a:t>).</a:t>
            </a: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204853175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smtClean="0">
                <a:latin typeface="Trebuchet MS" pitchFamily="34" charset="0"/>
              </a:rPr>
              <a:t>15. </a:t>
            </a:r>
            <a:r>
              <a:rPr lang="pl-PL" sz="2800" b="1" dirty="0" err="1" smtClean="0">
                <a:latin typeface="Trebuchet MS" pitchFamily="34" charset="0"/>
              </a:rPr>
              <a:t>Dodatne</a:t>
            </a:r>
            <a:r>
              <a:rPr lang="pl-PL" sz="2800" b="1" dirty="0" smtClean="0">
                <a:latin typeface="Trebuchet MS" pitchFamily="34" charset="0"/>
              </a:rPr>
              <a:t> </a:t>
            </a:r>
            <a:r>
              <a:rPr lang="pl-PL" sz="2800" b="1" dirty="0" err="1">
                <a:latin typeface="Trebuchet MS" pitchFamily="34" charset="0"/>
              </a:rPr>
              <a:t>bonitete</a:t>
            </a:r>
            <a:r>
              <a:rPr lang="pl-PL" sz="2800" b="1" dirty="0">
                <a:latin typeface="Trebuchet MS" pitchFamily="34" charset="0"/>
              </a:rPr>
              <a:t> za </a:t>
            </a:r>
            <a:r>
              <a:rPr lang="pl-PL" sz="2800" b="1" dirty="0" err="1">
                <a:latin typeface="Trebuchet MS" pitchFamily="34" charset="0"/>
              </a:rPr>
              <a:t>povečanje</a:t>
            </a:r>
            <a:r>
              <a:rPr lang="pl-PL" sz="2800" b="1" dirty="0">
                <a:latin typeface="Trebuchet MS" pitchFamily="34" charset="0"/>
              </a:rPr>
              <a:t> </a:t>
            </a:r>
            <a:r>
              <a:rPr lang="pl-PL" sz="2800" b="1" dirty="0" err="1">
                <a:latin typeface="Trebuchet MS" pitchFamily="34" charset="0"/>
              </a:rPr>
              <a:t>socialne</a:t>
            </a:r>
            <a:r>
              <a:rPr lang="pl-PL" sz="2800" b="1" dirty="0">
                <a:latin typeface="Trebuchet MS" pitchFamily="34" charset="0"/>
              </a:rPr>
              <a:t> </a:t>
            </a:r>
            <a:r>
              <a:rPr lang="pl-PL" sz="2800" b="1" dirty="0" smtClean="0">
                <a:latin typeface="Trebuchet MS" pitchFamily="34" charset="0"/>
              </a:rPr>
              <a:t/>
            </a:r>
            <a:br>
              <a:rPr lang="pl-PL" sz="2800" b="1" dirty="0" smtClean="0">
                <a:latin typeface="Trebuchet MS" pitchFamily="34" charset="0"/>
              </a:rPr>
            </a:br>
            <a:r>
              <a:rPr lang="pl-PL" sz="2800" b="1" dirty="0" err="1" smtClean="0">
                <a:latin typeface="Trebuchet MS" pitchFamily="34" charset="0"/>
              </a:rPr>
              <a:t>varnosti</a:t>
            </a:r>
            <a:r>
              <a:rPr lang="pl-PL" sz="2800" b="1" dirty="0" smtClean="0">
                <a:latin typeface="Trebuchet MS" pitchFamily="34" charset="0"/>
              </a:rPr>
              <a:t> </a:t>
            </a:r>
            <a:r>
              <a:rPr lang="pl-PL" sz="2800" b="1" dirty="0" err="1">
                <a:latin typeface="Trebuchet MS" pitchFamily="34" charset="0"/>
              </a:rPr>
              <a:t>zaposlenih</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marL="0" lvl="0" indent="0">
              <a:lnSpc>
                <a:spcPct val="107000"/>
              </a:lnSpc>
              <a:buNone/>
            </a:pPr>
            <a:r>
              <a:rPr lang="sl-SI" sz="1600" dirty="0">
                <a:latin typeface="Trebuchet MS" panose="020B0603020202020204" pitchFamily="34" charset="0"/>
                <a:ea typeface="Calibri" panose="020F0502020204030204" pitchFamily="34" charset="0"/>
                <a:cs typeface="Times New Roman" panose="02020603050405020304" pitchFamily="18" charset="0"/>
              </a:rPr>
              <a:t>U</a:t>
            </a:r>
            <a:r>
              <a:rPr lang="sl-SI" sz="1600" dirty="0" smtClean="0">
                <a:latin typeface="Trebuchet MS" panose="020B0603020202020204" pitchFamily="34" charset="0"/>
                <a:ea typeface="Calibri" panose="020F0502020204030204" pitchFamily="34" charset="0"/>
                <a:cs typeface="Times New Roman" panose="02020603050405020304" pitchFamily="18" charset="0"/>
              </a:rPr>
              <a:t>krep </a:t>
            </a:r>
            <a:r>
              <a:rPr lang="sl-SI" sz="1600" dirty="0">
                <a:latin typeface="Trebuchet MS" panose="020B0603020202020204" pitchFamily="34" charset="0"/>
                <a:ea typeface="Calibri" panose="020F0502020204030204" pitchFamily="34" charset="0"/>
                <a:cs typeface="Times New Roman" panose="02020603050405020304" pitchFamily="18" charset="0"/>
              </a:rPr>
              <a:t>Dodatne bonitete za povečanje socialne varnosti zaposlenih, in sicer:</a:t>
            </a:r>
          </a:p>
          <a:p>
            <a:pPr marL="400050" lvl="1" indent="0">
              <a:lnSpc>
                <a:spcPct val="107000"/>
              </a:lnSpc>
              <a:buNone/>
            </a:pPr>
            <a:r>
              <a:rPr lang="sl-SI" sz="1600" dirty="0" smtClean="0">
                <a:latin typeface="Trebuchet MS" panose="020B0603020202020204" pitchFamily="34" charset="0"/>
                <a:ea typeface="Calibri" panose="020F0502020204030204" pitchFamily="34" charset="0"/>
                <a:cs typeface="Times New Roman" panose="02020603050405020304" pitchFamily="18" charset="0"/>
              </a:rPr>
              <a:t>• družba </a:t>
            </a:r>
            <a:r>
              <a:rPr lang="sl-SI" sz="1600" dirty="0">
                <a:latin typeface="Trebuchet MS" panose="020B0603020202020204" pitchFamily="34" charset="0"/>
                <a:ea typeface="Calibri" panose="020F0502020204030204" pitchFamily="34" charset="0"/>
                <a:cs typeface="Times New Roman" panose="02020603050405020304" pitchFamily="18" charset="0"/>
              </a:rPr>
              <a:t>vsem zaposlenim omogoča vključitev in financiranje zavarovanja za specialistične preglede,</a:t>
            </a:r>
          </a:p>
          <a:p>
            <a:pPr marL="400050" lvl="1" indent="0">
              <a:lnSpc>
                <a:spcPct val="107000"/>
              </a:lnSpc>
              <a:buNone/>
            </a:pPr>
            <a:r>
              <a:rPr lang="sl-SI" sz="1600" dirty="0" smtClean="0">
                <a:latin typeface="Trebuchet MS" panose="020B0603020202020204" pitchFamily="34" charset="0"/>
                <a:ea typeface="Calibri" panose="020F0502020204030204" pitchFamily="34" charset="0"/>
                <a:cs typeface="Times New Roman" panose="02020603050405020304" pitchFamily="18" charset="0"/>
              </a:rPr>
              <a:t>• družba </a:t>
            </a:r>
            <a:r>
              <a:rPr lang="sl-SI" sz="1600" dirty="0">
                <a:latin typeface="Trebuchet MS" panose="020B0603020202020204" pitchFamily="34" charset="0"/>
                <a:ea typeface="Calibri" panose="020F0502020204030204" pitchFamily="34" charset="0"/>
                <a:cs typeface="Times New Roman" panose="02020603050405020304" pitchFamily="18" charset="0"/>
              </a:rPr>
              <a:t>za svoje zaposlene prevzame plačilo obveznega zdravstvenega prispevka (OZP).</a:t>
            </a: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39524914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a:latin typeface="Trebuchet MS" pitchFamily="34" charset="0"/>
              </a:rPr>
              <a:t>Izbrani </a:t>
            </a:r>
            <a:r>
              <a:rPr lang="sl-SI" sz="2800" b="1" dirty="0">
                <a:latin typeface="Trebuchet MS" pitchFamily="34" charset="0"/>
              </a:rPr>
              <a:t>ukrepi družbe </a:t>
            </a:r>
            <a:r>
              <a:rPr lang="sl-SI" sz="2800" b="1" dirty="0" smtClean="0">
                <a:latin typeface="Trebuchet MS" pitchFamily="34" charset="0"/>
              </a:rPr>
              <a:t>Plinovodi</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marL="0" indent="0">
              <a:buNone/>
            </a:pPr>
            <a:r>
              <a:rPr lang="sl-SI" sz="1200" dirty="0" smtClean="0">
                <a:latin typeface="Trebuchet MS" pitchFamily="34" charset="0"/>
              </a:rPr>
              <a:t>1. ukrep </a:t>
            </a:r>
            <a:r>
              <a:rPr lang="sl-SI" sz="1200" dirty="0">
                <a:latin typeface="Trebuchet MS" pitchFamily="34" charset="0"/>
              </a:rPr>
              <a:t>časovni bonus - dodatne ure plačane odsotnosti za prvo uvajanje otroka v vrtec,</a:t>
            </a:r>
          </a:p>
          <a:p>
            <a:pPr marL="0" indent="0">
              <a:buNone/>
            </a:pPr>
            <a:r>
              <a:rPr lang="sl-SI" sz="1200" dirty="0" smtClean="0">
                <a:latin typeface="Trebuchet MS" pitchFamily="34" charset="0"/>
              </a:rPr>
              <a:t>2. štiri </a:t>
            </a:r>
            <a:r>
              <a:rPr lang="sl-SI" sz="1200" dirty="0">
                <a:latin typeface="Trebuchet MS" pitchFamily="34" charset="0"/>
              </a:rPr>
              <a:t>urna odsotnost zaposlenih zaradi spremljanja starejših svojcev k  zdravniku,</a:t>
            </a:r>
          </a:p>
          <a:p>
            <a:pPr marL="0" indent="0">
              <a:buNone/>
            </a:pPr>
            <a:r>
              <a:rPr lang="sl-SI" sz="1200" dirty="0" smtClean="0">
                <a:latin typeface="Trebuchet MS" pitchFamily="34" charset="0"/>
              </a:rPr>
              <a:t>3. tim </a:t>
            </a:r>
            <a:r>
              <a:rPr lang="sl-SI" sz="1200" dirty="0">
                <a:latin typeface="Trebuchet MS" pitchFamily="34" charset="0"/>
              </a:rPr>
              <a:t>za usklajevanje poklicnega in družinskega življenja,</a:t>
            </a:r>
          </a:p>
          <a:p>
            <a:pPr marL="0" indent="0">
              <a:buNone/>
            </a:pPr>
            <a:r>
              <a:rPr lang="sl-SI" sz="1200" dirty="0" smtClean="0">
                <a:latin typeface="Trebuchet MS" pitchFamily="34" charset="0"/>
              </a:rPr>
              <a:t>4. ponudba </a:t>
            </a:r>
            <a:r>
              <a:rPr lang="sl-SI" sz="1200" dirty="0">
                <a:latin typeface="Trebuchet MS" pitchFamily="34" charset="0"/>
              </a:rPr>
              <a:t>za prosti čas,</a:t>
            </a:r>
          </a:p>
          <a:p>
            <a:pPr marL="0" indent="0">
              <a:buNone/>
            </a:pPr>
            <a:r>
              <a:rPr lang="sl-SI" sz="1200" dirty="0" smtClean="0">
                <a:latin typeface="Trebuchet MS" pitchFamily="34" charset="0"/>
              </a:rPr>
              <a:t>5. komuniciranje </a:t>
            </a:r>
            <a:r>
              <a:rPr lang="sl-SI" sz="1200" dirty="0">
                <a:latin typeface="Trebuchet MS" pitchFamily="34" charset="0"/>
              </a:rPr>
              <a:t>z zaposlenimi,</a:t>
            </a:r>
          </a:p>
          <a:p>
            <a:pPr marL="0" indent="0">
              <a:buNone/>
            </a:pPr>
            <a:r>
              <a:rPr lang="sl-SI" sz="1200" dirty="0" smtClean="0">
                <a:latin typeface="Trebuchet MS" pitchFamily="34" charset="0"/>
              </a:rPr>
              <a:t>6. komuniciranje </a:t>
            </a:r>
            <a:r>
              <a:rPr lang="sl-SI" sz="1200" dirty="0">
                <a:latin typeface="Trebuchet MS" pitchFamily="34" charset="0"/>
              </a:rPr>
              <a:t>z zunanjo javnostjo,</a:t>
            </a:r>
          </a:p>
          <a:p>
            <a:pPr marL="0" indent="0">
              <a:buNone/>
            </a:pPr>
            <a:r>
              <a:rPr lang="sl-SI" sz="1200" dirty="0" smtClean="0">
                <a:latin typeface="Trebuchet MS" pitchFamily="34" charset="0"/>
              </a:rPr>
              <a:t>7. raziskave </a:t>
            </a:r>
            <a:r>
              <a:rPr lang="sl-SI" sz="1200" dirty="0">
                <a:latin typeface="Trebuchet MS" pitchFamily="34" charset="0"/>
              </a:rPr>
              <a:t>med zaposlenimi o usklajevanju dela in družine,</a:t>
            </a:r>
          </a:p>
          <a:p>
            <a:pPr marL="0" indent="0">
              <a:buNone/>
            </a:pPr>
            <a:r>
              <a:rPr lang="sl-SI" sz="1200" dirty="0" smtClean="0">
                <a:latin typeface="Trebuchet MS" pitchFamily="34" charset="0"/>
              </a:rPr>
              <a:t>8. izobraževanje </a:t>
            </a:r>
            <a:r>
              <a:rPr lang="sl-SI" sz="1200" dirty="0">
                <a:latin typeface="Trebuchet MS" pitchFamily="34" charset="0"/>
              </a:rPr>
              <a:t>vodij na področju usklajevanja dela in družine,</a:t>
            </a:r>
          </a:p>
          <a:p>
            <a:pPr marL="0" indent="0">
              <a:buNone/>
            </a:pPr>
            <a:r>
              <a:rPr lang="sl-SI" sz="1200" dirty="0" smtClean="0">
                <a:latin typeface="Trebuchet MS" pitchFamily="34" charset="0"/>
              </a:rPr>
              <a:t>9. vključitev </a:t>
            </a:r>
            <a:r>
              <a:rPr lang="sl-SI" sz="1200" dirty="0">
                <a:latin typeface="Trebuchet MS" pitchFamily="34" charset="0"/>
              </a:rPr>
              <a:t>tematike usklajevanja poklicnega in družinskega življenja v letne razgovore,</a:t>
            </a:r>
          </a:p>
          <a:p>
            <a:pPr marL="0" indent="0">
              <a:buNone/>
            </a:pPr>
            <a:r>
              <a:rPr lang="sl-SI" sz="1200" dirty="0" smtClean="0">
                <a:latin typeface="Trebuchet MS" pitchFamily="34" charset="0"/>
              </a:rPr>
              <a:t>11. projekt </a:t>
            </a:r>
            <a:r>
              <a:rPr lang="sl-SI" sz="1200" dirty="0" err="1">
                <a:latin typeface="Trebuchet MS" pitchFamily="34" charset="0"/>
              </a:rPr>
              <a:t>Ambasadorstvo</a:t>
            </a:r>
            <a:r>
              <a:rPr lang="sl-SI" sz="1200" dirty="0">
                <a:latin typeface="Trebuchet MS" pitchFamily="34" charset="0"/>
              </a:rPr>
              <a:t>,</a:t>
            </a:r>
          </a:p>
          <a:p>
            <a:pPr marL="0" indent="0">
              <a:buNone/>
            </a:pPr>
            <a:r>
              <a:rPr lang="sl-SI" sz="1200" dirty="0" smtClean="0">
                <a:latin typeface="Trebuchet MS" pitchFamily="34" charset="0"/>
              </a:rPr>
              <a:t>12. otroci </a:t>
            </a:r>
            <a:r>
              <a:rPr lang="sl-SI" sz="1200" dirty="0">
                <a:latin typeface="Trebuchet MS" pitchFamily="34" charset="0"/>
              </a:rPr>
              <a:t>v organizaciji (v izrednih razmerah),</a:t>
            </a:r>
          </a:p>
          <a:p>
            <a:pPr marL="0" indent="0">
              <a:buNone/>
            </a:pPr>
            <a:r>
              <a:rPr lang="sl-SI" sz="1200" dirty="0" smtClean="0">
                <a:latin typeface="Trebuchet MS" pitchFamily="34" charset="0"/>
              </a:rPr>
              <a:t>13. obdaritve </a:t>
            </a:r>
            <a:r>
              <a:rPr lang="sl-SI" sz="1200" dirty="0">
                <a:latin typeface="Trebuchet MS" pitchFamily="34" charset="0"/>
              </a:rPr>
              <a:t>otrok,</a:t>
            </a:r>
          </a:p>
          <a:p>
            <a:pPr marL="0" indent="0">
              <a:buNone/>
            </a:pPr>
            <a:r>
              <a:rPr lang="sl-SI" sz="1200" dirty="0" smtClean="0">
                <a:latin typeface="Trebuchet MS" pitchFamily="34" charset="0"/>
              </a:rPr>
              <a:t>14. ukrep </a:t>
            </a:r>
            <a:r>
              <a:rPr lang="sl-SI" sz="1200" dirty="0">
                <a:latin typeface="Trebuchet MS" pitchFamily="34" charset="0"/>
              </a:rPr>
              <a:t>Delo na domu doma,</a:t>
            </a:r>
          </a:p>
          <a:p>
            <a:pPr marL="0" indent="0">
              <a:buNone/>
            </a:pPr>
            <a:r>
              <a:rPr lang="sl-SI" sz="1200" dirty="0" smtClean="0">
                <a:latin typeface="Trebuchet MS" pitchFamily="34" charset="0"/>
              </a:rPr>
              <a:t>15. ukrep </a:t>
            </a:r>
            <a:r>
              <a:rPr lang="sl-SI" sz="1200" dirty="0">
                <a:latin typeface="Trebuchet MS" pitchFamily="34" charset="0"/>
              </a:rPr>
              <a:t>Dodatne bonitete za povečanje socialne varnosti zaposlenih.</a:t>
            </a:r>
          </a:p>
          <a:p>
            <a:endParaRPr lang="sl-SI" sz="1200" dirty="0">
              <a:latin typeface="Trebuchet MS" pitchFamily="34" charset="0"/>
            </a:endParaRP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17600210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smtClean="0">
                <a:latin typeface="Trebuchet MS" pitchFamily="34" charset="0"/>
              </a:rPr>
              <a:t>1. Časovni </a:t>
            </a:r>
            <a:r>
              <a:rPr lang="sl-SI" sz="2800" b="1" dirty="0">
                <a:latin typeface="Trebuchet MS" pitchFamily="34" charset="0"/>
              </a:rPr>
              <a:t>bonus </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marL="0" lvl="0" indent="0">
              <a:lnSpc>
                <a:spcPct val="107000"/>
              </a:lnSpc>
              <a:buNone/>
            </a:pPr>
            <a:r>
              <a:rPr lang="sl-SI" sz="1600" dirty="0" smtClean="0">
                <a:latin typeface="Trebuchet MS" panose="020B0603020202020204" pitchFamily="34" charset="0"/>
                <a:ea typeface="Calibri" panose="020F0502020204030204" pitchFamily="34" charset="0"/>
                <a:cs typeface="Times New Roman" panose="02020603050405020304" pitchFamily="18" charset="0"/>
              </a:rPr>
              <a:t>Ukrep</a:t>
            </a:r>
            <a:r>
              <a:rPr lang="sl-SI" sz="1400" dirty="0" smtClean="0">
                <a:latin typeface="Trebuchet MS" panose="020B0603020202020204" pitchFamily="34" charset="0"/>
                <a:ea typeface="Calibri" panose="020F0502020204030204" pitchFamily="34" charset="0"/>
                <a:cs typeface="Times New Roman" panose="02020603050405020304" pitchFamily="18" charset="0"/>
              </a:rPr>
              <a:t> </a:t>
            </a:r>
            <a:r>
              <a:rPr lang="sl-SI" sz="1400" dirty="0">
                <a:latin typeface="Trebuchet MS" panose="020B0603020202020204" pitchFamily="34" charset="0"/>
                <a:ea typeface="Calibri" panose="020F0502020204030204" pitchFamily="34" charset="0"/>
                <a:cs typeface="Times New Roman" panose="02020603050405020304" pitchFamily="18" charset="0"/>
              </a:rPr>
              <a:t>časovni bonus - vstop v šolo se nadomesti z ukrepom dodatne ure plačane odsotnosti za prvo uvajanje otroka v vrtec,</a:t>
            </a:r>
            <a:endParaRPr lang="en-US" sz="1400" dirty="0">
              <a:latin typeface="Trebuchet MS" panose="020B0603020202020204" pitchFamily="34" charset="0"/>
              <a:ea typeface="Calibri" panose="020F0502020204030204" pitchFamily="34" charset="0"/>
              <a:cs typeface="Times New Roman" panose="02020603050405020304" pitchFamily="18" charset="0"/>
            </a:endParaRPr>
          </a:p>
          <a:p>
            <a:pPr marL="514350" lvl="1" indent="0">
              <a:lnSpc>
                <a:spcPct val="107000"/>
              </a:lnSpc>
              <a:buNone/>
            </a:pPr>
            <a:r>
              <a:rPr lang="sl-SI" sz="1400" dirty="0">
                <a:latin typeface="Trebuchet MS" panose="020B0603020202020204" pitchFamily="34" charset="0"/>
                <a:ea typeface="Calibri" panose="020F0502020204030204" pitchFamily="34" charset="0"/>
                <a:cs typeface="Times New Roman" panose="02020603050405020304" pitchFamily="18" charset="0"/>
              </a:rPr>
              <a:t>Otroški časovni bonus – dodatne ure plačane odsotnosti (npr.: 8 ur) za prvo uvajanje otroka v vrtec (ukrep nadomešča prejšnji ukrep Dopust za prvošolčke)</a:t>
            </a:r>
            <a:endParaRPr lang="en-US" sz="1400" dirty="0">
              <a:latin typeface="Trebuchet MS" panose="020B0603020202020204" pitchFamily="34" charset="0"/>
              <a:ea typeface="Calibri" panose="020F0502020204030204" pitchFamily="34" charset="0"/>
              <a:cs typeface="Times New Roman" panose="02020603050405020304" pitchFamily="18" charset="0"/>
            </a:endParaRPr>
          </a:p>
          <a:p>
            <a:pPr marL="514350" lvl="1" indent="0">
              <a:lnSpc>
                <a:spcPct val="107000"/>
              </a:lnSpc>
              <a:buNone/>
            </a:pPr>
            <a:r>
              <a:rPr lang="sl-SI" sz="1400" dirty="0">
                <a:latin typeface="Trebuchet MS" panose="020B0603020202020204" pitchFamily="34" charset="0"/>
                <a:ea typeface="Calibri" panose="020F0502020204030204" pitchFamily="34" charset="0"/>
                <a:cs typeface="Times New Roman" panose="02020603050405020304" pitchFamily="18" charset="0"/>
              </a:rPr>
              <a:t>Opis ukrepa: Starši dobijo dodatne plačane ure odsotnosti za prvi teden uvajanja otroka v vrtec.</a:t>
            </a:r>
            <a:endParaRPr lang="en-US" sz="1400" dirty="0">
              <a:latin typeface="Trebuchet MS" panose="020B0603020202020204" pitchFamily="34" charset="0"/>
              <a:ea typeface="Calibri" panose="020F0502020204030204" pitchFamily="34" charset="0"/>
              <a:cs typeface="Times New Roman" panose="02020603050405020304" pitchFamily="18" charset="0"/>
            </a:endParaRPr>
          </a:p>
          <a:p>
            <a:pPr marL="514350" lvl="1" indent="0">
              <a:lnSpc>
                <a:spcPct val="107000"/>
              </a:lnSpc>
              <a:spcAft>
                <a:spcPts val="800"/>
              </a:spcAft>
              <a:buNone/>
            </a:pPr>
            <a:r>
              <a:rPr lang="sl-SI" sz="1400" dirty="0">
                <a:latin typeface="Trebuchet MS" panose="020B0603020202020204" pitchFamily="34" charset="0"/>
                <a:ea typeface="Calibri" panose="020F0502020204030204" pitchFamily="34" charset="0"/>
                <a:cs typeface="Times New Roman" panose="02020603050405020304" pitchFamily="18" charset="0"/>
              </a:rPr>
              <a:t>V družbi Plinovodi d.o.o. se vsem zaposlenim, ki imajo otroke, omogoči v prvem tednu uvajanja otroka v vrtec  zmanjšano časovno prisotnost, in sicer 8 ur. Družba Plinovodi d.o.o. bo predmetni ukrep zapisala v interni akt Pravilnik o delovnem času, prvič se bo začel izvajati v septembru 2024.  Indikator: število zaposlenih, ki so ukrep koristili. Izpis iz aplikacije za spremljanje delovnega časa.</a:t>
            </a:r>
            <a:endParaRPr lang="en-US" sz="1400" dirty="0">
              <a:latin typeface="Trebuchet MS" panose="020B0603020202020204" pitchFamily="34" charset="0"/>
              <a:ea typeface="Calibri" panose="020F0502020204030204" pitchFamily="34" charset="0"/>
              <a:cs typeface="Times New Roman" panose="02020603050405020304" pitchFamily="18" charset="0"/>
            </a:endParaRPr>
          </a:p>
          <a:p>
            <a:endParaRPr lang="sl-SI" sz="2600" dirty="0">
              <a:latin typeface="Trebuchet MS" pitchFamily="34" charset="0"/>
            </a:endParaRP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4221005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smtClean="0">
                <a:latin typeface="Trebuchet MS" pitchFamily="34" charset="0"/>
              </a:rPr>
              <a:t>2. Spremstvo </a:t>
            </a:r>
            <a:r>
              <a:rPr lang="sl-SI" sz="2800" b="1" dirty="0">
                <a:latin typeface="Trebuchet MS" pitchFamily="34" charset="0"/>
              </a:rPr>
              <a:t>svojcev k zdravniku </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marL="0" lvl="0" indent="0">
              <a:lnSpc>
                <a:spcPct val="107000"/>
              </a:lnSpc>
              <a:buNone/>
            </a:pPr>
            <a:r>
              <a:rPr lang="sl-SI" sz="1600" dirty="0">
                <a:latin typeface="Trebuchet MS" panose="020B0603020202020204" pitchFamily="34" charset="0"/>
                <a:ea typeface="Calibri" panose="020F0502020204030204" pitchFamily="34" charset="0"/>
                <a:cs typeface="Times New Roman" panose="02020603050405020304" pitchFamily="18" charset="0"/>
              </a:rPr>
              <a:t>Š</a:t>
            </a:r>
            <a:r>
              <a:rPr lang="sl-SI" sz="1600" dirty="0" smtClean="0">
                <a:latin typeface="Trebuchet MS" panose="020B0603020202020204" pitchFamily="34" charset="0"/>
                <a:ea typeface="Calibri" panose="020F0502020204030204" pitchFamily="34" charset="0"/>
                <a:cs typeface="Times New Roman" panose="02020603050405020304" pitchFamily="18" charset="0"/>
              </a:rPr>
              <a:t>tiri </a:t>
            </a:r>
            <a:r>
              <a:rPr lang="sl-SI" sz="1600" dirty="0">
                <a:latin typeface="Trebuchet MS" panose="020B0603020202020204" pitchFamily="34" charset="0"/>
                <a:ea typeface="Calibri" panose="020F0502020204030204" pitchFamily="34" charset="0"/>
                <a:cs typeface="Times New Roman" panose="02020603050405020304" pitchFamily="18" charset="0"/>
              </a:rPr>
              <a:t>urna odsotnost zaposlenih zaradi spremljanja starejših svojcev k  zdravniku,</a:t>
            </a:r>
          </a:p>
          <a:p>
            <a:pPr marL="0" lvl="0" indent="0">
              <a:lnSpc>
                <a:spcPct val="107000"/>
              </a:lnSpc>
              <a:buNone/>
            </a:pPr>
            <a:r>
              <a:rPr lang="sl-SI" sz="1400" dirty="0">
                <a:latin typeface="Trebuchet MS" panose="020B0603020202020204" pitchFamily="34" charset="0"/>
                <a:ea typeface="Calibri" panose="020F0502020204030204" pitchFamily="34" charset="0"/>
                <a:cs typeface="Times New Roman" panose="02020603050405020304" pitchFamily="18" charset="0"/>
              </a:rPr>
              <a:t>Zaradi spremstva svojcev k zdravniku se zaposlenemu omogoči koriščenje do 4 plačanih ur na dan. Ožji družinski člani in člani v skupnem gospodinjstvu so: otrok nad 15 let, zakonec ali partner zunajzakonske ali partnerske zveze, starši, starši zakonca ali partnerja zunajzakonske ali partnerske zveze. Vsakemu zaposlenemu se omogoči koriščenje največ 8 ur na leto.</a:t>
            </a:r>
          </a:p>
          <a:p>
            <a:pPr marL="0" lvl="0" indent="0">
              <a:lnSpc>
                <a:spcPct val="107000"/>
              </a:lnSpc>
              <a:buNone/>
            </a:pPr>
            <a:r>
              <a:rPr lang="sl-SI" sz="1400" dirty="0">
                <a:latin typeface="Trebuchet MS" panose="020B0603020202020204" pitchFamily="34" charset="0"/>
                <a:ea typeface="Calibri" panose="020F0502020204030204" pitchFamily="34" charset="0"/>
                <a:cs typeface="Times New Roman" panose="02020603050405020304" pitchFamily="18" charset="0"/>
              </a:rPr>
              <a:t>Družba že ima uveljavljen ukrep spremstva otrok k zdravniku. S tem ukrepom razširjamo upravičence tudi na druge svojce zaposlenih. Od zaposlenega, ki bo koristil dodatne ure odsotnosti z nadomestilom plače zaradi spremstva svojcev k zdravniku, se pričakuje, da dostavi ustrezno potrdilo, ki izkazuje upravičenost koriščenja (npr. potrdilo zdravnika, bolnišnice ipd.).</a:t>
            </a:r>
          </a:p>
          <a:p>
            <a:endParaRPr lang="sl-SI" sz="2600" dirty="0">
              <a:latin typeface="Trebuchet MS" pitchFamily="34" charset="0"/>
            </a:endParaRP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634977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smtClean="0">
                <a:latin typeface="Trebuchet MS" pitchFamily="34" charset="0"/>
              </a:rPr>
              <a:t>3. Tim </a:t>
            </a:r>
            <a:r>
              <a:rPr lang="sl-SI" sz="2800" b="1" dirty="0">
                <a:latin typeface="Trebuchet MS" pitchFamily="34" charset="0"/>
              </a:rPr>
              <a:t>za usklajevanje poklicnega in družinskega </a:t>
            </a:r>
            <a:r>
              <a:rPr lang="sl-SI" sz="2800" b="1" dirty="0" smtClean="0">
                <a:latin typeface="Trebuchet MS" pitchFamily="34" charset="0"/>
              </a:rPr>
              <a:t/>
            </a:r>
            <a:br>
              <a:rPr lang="sl-SI" sz="2800" b="1" dirty="0" smtClean="0">
                <a:latin typeface="Trebuchet MS" pitchFamily="34" charset="0"/>
              </a:rPr>
            </a:br>
            <a:r>
              <a:rPr lang="sl-SI" sz="2800" b="1" dirty="0" smtClean="0">
                <a:latin typeface="Trebuchet MS" pitchFamily="34" charset="0"/>
              </a:rPr>
              <a:t>življenja</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marL="0" lvl="0" indent="0">
              <a:lnSpc>
                <a:spcPct val="107000"/>
              </a:lnSpc>
              <a:buNone/>
            </a:pPr>
            <a:endParaRPr lang="sl-SI" sz="1600" dirty="0">
              <a:latin typeface="Trebuchet MS" panose="020B0603020202020204" pitchFamily="34" charset="0"/>
              <a:ea typeface="Calibri" panose="020F0502020204030204" pitchFamily="34" charset="0"/>
              <a:cs typeface="Times New Roman" panose="02020603050405020304" pitchFamily="18" charset="0"/>
            </a:endParaRPr>
          </a:p>
          <a:p>
            <a:pPr marL="0" lvl="0" indent="0">
              <a:lnSpc>
                <a:spcPct val="107000"/>
              </a:lnSpc>
              <a:buNone/>
            </a:pPr>
            <a:r>
              <a:rPr lang="sl-SI" sz="1600" dirty="0">
                <a:latin typeface="Trebuchet MS" panose="020B0603020202020204" pitchFamily="34" charset="0"/>
                <a:ea typeface="Calibri" panose="020F0502020204030204" pitchFamily="34" charset="0"/>
                <a:cs typeface="Times New Roman" panose="02020603050405020304" pitchFamily="18" charset="0"/>
              </a:rPr>
              <a:t>V družbi deluje poseben tim (projektna skupina), katerega osnovna naloga je, da njegovi člani zbirajo, obravnavajo in uvajajo nove, boljše metode dela, ki so usmerjene v usklajevanje poklicnega in družinskega življenja. Tim lahko prav tako deluje v sklopu kakšnega že obstoječega tima znotraj organizacije/podjetja, katerega naloge je možno in smiselno razširiti v tej smeri. Naloge Tima oz. Projektna skupina za usklajevanja družinskega in poklicnega življenja so sledeče:</a:t>
            </a:r>
          </a:p>
          <a:p>
            <a:pPr marL="0" lvl="0" indent="0">
              <a:lnSpc>
                <a:spcPct val="107000"/>
              </a:lnSpc>
              <a:buNone/>
            </a:pPr>
            <a:r>
              <a:rPr lang="sl-SI" sz="1600" dirty="0">
                <a:latin typeface="Trebuchet MS" panose="020B0603020202020204" pitchFamily="34" charset="0"/>
                <a:ea typeface="Calibri" panose="020F0502020204030204" pitchFamily="34" charset="0"/>
                <a:cs typeface="Times New Roman" panose="02020603050405020304" pitchFamily="18" charset="0"/>
              </a:rPr>
              <a:t>- spremlja napredek pri uvajanju Certifikata Družini prijazno podjetje,</a:t>
            </a:r>
          </a:p>
          <a:p>
            <a:pPr marL="0" lvl="0" indent="0">
              <a:lnSpc>
                <a:spcPct val="107000"/>
              </a:lnSpc>
              <a:buNone/>
            </a:pPr>
            <a:r>
              <a:rPr lang="sl-SI" sz="1600" dirty="0">
                <a:latin typeface="Trebuchet MS" panose="020B0603020202020204" pitchFamily="34" charset="0"/>
                <a:ea typeface="Calibri" panose="020F0502020204030204" pitchFamily="34" charset="0"/>
                <a:cs typeface="Times New Roman" panose="02020603050405020304" pitchFamily="18" charset="0"/>
              </a:rPr>
              <a:t>- obravnava predloge ali morebitne probleme povezane z usklajevanjem družinskega in poklicnega življenja, išče nove izboljšane metode dela in druge potencialne izboljšave - vse z namenom izboljšanja odnosa zaposlenega do podjetja (in obratno).</a:t>
            </a:r>
          </a:p>
          <a:p>
            <a:endParaRPr lang="sl-SI" sz="2600" dirty="0">
              <a:latin typeface="Trebuchet MS" pitchFamily="34" charset="0"/>
            </a:endParaRP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6458910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smtClean="0">
                <a:latin typeface="Trebuchet MS" pitchFamily="34" charset="0"/>
              </a:rPr>
              <a:t>4. Ponudba </a:t>
            </a:r>
            <a:r>
              <a:rPr lang="sl-SI" sz="2800" b="1" dirty="0">
                <a:latin typeface="Trebuchet MS" pitchFamily="34" charset="0"/>
              </a:rPr>
              <a:t>za prosti čas</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marL="0" lvl="0" indent="0">
              <a:lnSpc>
                <a:spcPct val="107000"/>
              </a:lnSpc>
              <a:buNone/>
            </a:pPr>
            <a:endParaRPr lang="sl-SI" sz="1600" dirty="0">
              <a:latin typeface="Trebuchet MS" panose="020B0603020202020204" pitchFamily="34" charset="0"/>
              <a:ea typeface="Calibri" panose="020F0502020204030204" pitchFamily="34" charset="0"/>
              <a:cs typeface="Times New Roman" panose="02020603050405020304" pitchFamily="18" charset="0"/>
            </a:endParaRPr>
          </a:p>
          <a:p>
            <a:pPr marL="0" lvl="0" indent="0">
              <a:lnSpc>
                <a:spcPct val="107000"/>
              </a:lnSpc>
              <a:buNone/>
            </a:pPr>
            <a:r>
              <a:rPr lang="sl-SI" sz="1600" dirty="0">
                <a:latin typeface="Trebuchet MS" panose="020B0603020202020204" pitchFamily="34" charset="0"/>
                <a:ea typeface="Calibri" panose="020F0502020204030204" pitchFamily="34" charset="0"/>
                <a:cs typeface="Times New Roman" panose="02020603050405020304" pitchFamily="18" charset="0"/>
              </a:rPr>
              <a:t>Zaposleni imajo prost dostop do raznih športnih aktivnosti (najem športne dvorane za nogomet, brezplačen fitnes, srečanja zaposlenih, strokovne ekskurzije, smučarski dan, brezplačne karte za športne in kulturne prereditve, kolesarski izleti, mednarodna športna srečanja TSO – sistemskih operaterjev).</a:t>
            </a:r>
          </a:p>
          <a:p>
            <a:endParaRPr lang="sl-SI" sz="2600" dirty="0">
              <a:latin typeface="Trebuchet MS" pitchFamily="34" charset="0"/>
            </a:endParaRP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41513579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smtClean="0">
                <a:latin typeface="Trebuchet MS" pitchFamily="34" charset="0"/>
              </a:rPr>
              <a:t>5. Komuniciranje </a:t>
            </a:r>
            <a:r>
              <a:rPr lang="sl-SI" sz="2800" b="1" dirty="0">
                <a:latin typeface="Trebuchet MS" pitchFamily="34" charset="0"/>
              </a:rPr>
              <a:t>z zaposlenimi</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marL="0" lvl="0" indent="0">
              <a:lnSpc>
                <a:spcPct val="107000"/>
              </a:lnSpc>
              <a:buNone/>
            </a:pPr>
            <a:endParaRPr lang="sl-SI" sz="1600" dirty="0">
              <a:latin typeface="Trebuchet MS" panose="020B0603020202020204" pitchFamily="34" charset="0"/>
              <a:ea typeface="Calibri" panose="020F0502020204030204" pitchFamily="34" charset="0"/>
              <a:cs typeface="Times New Roman" panose="02020603050405020304" pitchFamily="18" charset="0"/>
            </a:endParaRPr>
          </a:p>
          <a:p>
            <a:pPr marL="0" lvl="0" indent="0">
              <a:lnSpc>
                <a:spcPct val="107000"/>
              </a:lnSpc>
              <a:buNone/>
            </a:pPr>
            <a:endParaRPr lang="sl-SI" sz="1600" dirty="0">
              <a:latin typeface="Trebuchet MS" panose="020B0603020202020204" pitchFamily="34" charset="0"/>
              <a:ea typeface="Calibri" panose="020F0502020204030204" pitchFamily="34" charset="0"/>
              <a:cs typeface="Times New Roman" panose="02020603050405020304" pitchFamily="18" charset="0"/>
            </a:endParaRPr>
          </a:p>
          <a:p>
            <a:pPr marL="0" lvl="0" indent="0">
              <a:lnSpc>
                <a:spcPct val="107000"/>
              </a:lnSpc>
              <a:buNone/>
            </a:pPr>
            <a:r>
              <a:rPr lang="sl-SI" sz="1600" dirty="0">
                <a:latin typeface="Trebuchet MS" panose="020B0603020202020204" pitchFamily="34" charset="0"/>
                <a:ea typeface="Calibri" panose="020F0502020204030204" pitchFamily="34" charset="0"/>
                <a:cs typeface="Times New Roman" panose="02020603050405020304" pitchFamily="18" charset="0"/>
              </a:rPr>
              <a:t>S pomočjo obstoječih ali novih komunikacijskih orodij se zaposlenim predstavi aktualne in sprejete ukrepe za usklajevanje dela in družine, obravnava se vprašanja s področja usklajevanja poklicnega in zasebnega življenja, razpravlja o tipičnih problemih s katerimi se soočajo zaposleni ipd.</a:t>
            </a:r>
          </a:p>
          <a:p>
            <a:pPr marL="0" lvl="0" indent="0">
              <a:lnSpc>
                <a:spcPct val="107000"/>
              </a:lnSpc>
              <a:buNone/>
            </a:pPr>
            <a:r>
              <a:rPr lang="sl-SI" sz="1600" dirty="0" smtClean="0">
                <a:latin typeface="Trebuchet MS" panose="020B0603020202020204" pitchFamily="34" charset="0"/>
                <a:ea typeface="Calibri" panose="020F0502020204030204" pitchFamily="34" charset="0"/>
                <a:cs typeface="Times New Roman" panose="02020603050405020304" pitchFamily="18" charset="0"/>
              </a:rPr>
              <a:t>Na </a:t>
            </a:r>
            <a:r>
              <a:rPr lang="sl-SI" sz="1600" dirty="0">
                <a:latin typeface="Trebuchet MS" panose="020B0603020202020204" pitchFamily="34" charset="0"/>
                <a:ea typeface="Calibri" panose="020F0502020204030204" pitchFamily="34" charset="0"/>
                <a:cs typeface="Times New Roman" panose="02020603050405020304" pitchFamily="18" charset="0"/>
              </a:rPr>
              <a:t>intranetu se uvede rubrika »Družini prijazno podjetje (DPP</a:t>
            </a:r>
            <a:r>
              <a:rPr lang="sl-SI" sz="1600" dirty="0" smtClean="0">
                <a:latin typeface="Trebuchet MS" panose="020B0603020202020204" pitchFamily="34" charset="0"/>
                <a:ea typeface="Calibri" panose="020F0502020204030204" pitchFamily="34" charset="0"/>
                <a:cs typeface="Times New Roman" panose="02020603050405020304" pitchFamily="18" charset="0"/>
              </a:rPr>
              <a:t>)«. Zaposleni lahko pošiljajo pobude za uvedbo novih ukrepov na naslov</a:t>
            </a:r>
            <a:r>
              <a:rPr lang="sl-SI" sz="1600" dirty="0">
                <a:latin typeface="Trebuchet MS" panose="020B0603020202020204" pitchFamily="34" charset="0"/>
                <a:ea typeface="Calibri" panose="020F0502020204030204" pitchFamily="34" charset="0"/>
                <a:cs typeface="Times New Roman" panose="02020603050405020304" pitchFamily="18" charset="0"/>
              </a:rPr>
              <a:t>: </a:t>
            </a:r>
            <a:r>
              <a:rPr lang="sl-SI" sz="1600" dirty="0" smtClean="0">
                <a:latin typeface="Trebuchet MS" panose="020B0603020202020204" pitchFamily="34" charset="0"/>
                <a:ea typeface="Calibri" panose="020F0502020204030204" pitchFamily="34" charset="0"/>
                <a:cs typeface="Times New Roman" panose="02020603050405020304" pitchFamily="18" charset="0"/>
              </a:rPr>
              <a:t>dpp@plinovodi.si</a:t>
            </a:r>
            <a:r>
              <a:rPr lang="sl-SI" sz="1600" dirty="0">
                <a:latin typeface="Trebuchet MS" panose="020B0603020202020204" pitchFamily="34" charset="0"/>
                <a:ea typeface="Calibri" panose="020F0502020204030204" pitchFamily="34" charset="0"/>
                <a:cs typeface="Times New Roman" panose="02020603050405020304" pitchFamily="18" charset="0"/>
              </a:rPr>
              <a:t>, kamor zaposleni </a:t>
            </a:r>
            <a:r>
              <a:rPr lang="sl-SI" sz="1600" dirty="0" smtClean="0">
                <a:latin typeface="Trebuchet MS" panose="020B0603020202020204" pitchFamily="34" charset="0"/>
                <a:ea typeface="Calibri" panose="020F0502020204030204" pitchFamily="34" charset="0"/>
                <a:cs typeface="Times New Roman" panose="02020603050405020304" pitchFamily="18" charset="0"/>
              </a:rPr>
              <a:t>lahko posredujejo </a:t>
            </a:r>
            <a:r>
              <a:rPr lang="sl-SI" sz="1600" dirty="0">
                <a:latin typeface="Trebuchet MS" panose="020B0603020202020204" pitchFamily="34" charset="0"/>
                <a:ea typeface="Calibri" panose="020F0502020204030204" pitchFamily="34" charset="0"/>
                <a:cs typeface="Times New Roman" panose="02020603050405020304" pitchFamily="18" charset="0"/>
              </a:rPr>
              <a:t>komentarje oz. vprašanja povezane s postopkom </a:t>
            </a:r>
            <a:r>
              <a:rPr lang="sl-SI" sz="1600" dirty="0" smtClean="0">
                <a:latin typeface="Trebuchet MS" panose="020B0603020202020204" pitchFamily="34" charset="0"/>
                <a:ea typeface="Calibri" panose="020F0502020204030204" pitchFamily="34" charset="0"/>
                <a:cs typeface="Times New Roman" panose="02020603050405020304" pitchFamily="18" charset="0"/>
              </a:rPr>
              <a:t>DPP. </a:t>
            </a:r>
            <a:endParaRPr lang="sl-SI" sz="1600" dirty="0">
              <a:latin typeface="Trebuchet MS" panose="020B0603020202020204" pitchFamily="34" charset="0"/>
              <a:ea typeface="Calibri" panose="020F0502020204030204" pitchFamily="34" charset="0"/>
              <a:cs typeface="Times New Roman" panose="02020603050405020304" pitchFamily="18" charset="0"/>
            </a:endParaRPr>
          </a:p>
          <a:p>
            <a:pPr marL="0" lvl="0" indent="0">
              <a:lnSpc>
                <a:spcPct val="107000"/>
              </a:lnSpc>
              <a:buNone/>
            </a:pPr>
            <a:r>
              <a:rPr lang="sl-SI" sz="1600" dirty="0" smtClean="0">
                <a:latin typeface="Trebuchet MS" panose="020B0603020202020204" pitchFamily="34" charset="0"/>
                <a:ea typeface="Calibri" panose="020F0502020204030204" pitchFamily="34" charset="0"/>
                <a:cs typeface="Times New Roman" panose="02020603050405020304" pitchFamily="18" charset="0"/>
              </a:rPr>
              <a:t>V </a:t>
            </a:r>
            <a:r>
              <a:rPr lang="sl-SI" sz="1600" dirty="0">
                <a:latin typeface="Trebuchet MS" panose="020B0603020202020204" pitchFamily="34" charset="0"/>
                <a:ea typeface="Calibri" panose="020F0502020204030204" pitchFamily="34" charset="0"/>
                <a:cs typeface="Times New Roman" panose="02020603050405020304" pitchFamily="18" charset="0"/>
              </a:rPr>
              <a:t>tej rubriki se objavlja vse kar je povezano s postopkom pridobivanja certifikata DPP ter </a:t>
            </a:r>
            <a:r>
              <a:rPr lang="sl-SI" sz="1600" dirty="0" err="1">
                <a:latin typeface="Trebuchet MS" panose="020B0603020202020204" pitchFamily="34" charset="0"/>
                <a:ea typeface="Calibri" panose="020F0502020204030204" pitchFamily="34" charset="0"/>
                <a:cs typeface="Times New Roman" panose="02020603050405020304" pitchFamily="18" charset="0"/>
              </a:rPr>
              <a:t>časovnica</a:t>
            </a:r>
            <a:r>
              <a:rPr lang="sl-SI" sz="1600" dirty="0">
                <a:latin typeface="Trebuchet MS" panose="020B0603020202020204" pitchFamily="34" charset="0"/>
                <a:ea typeface="Calibri" panose="020F0502020204030204" pitchFamily="34" charset="0"/>
                <a:cs typeface="Times New Roman" panose="02020603050405020304" pitchFamily="18" charset="0"/>
              </a:rPr>
              <a:t> oz. potek njegove implementacije.</a:t>
            </a:r>
          </a:p>
          <a:p>
            <a:pPr marL="0" lvl="0" indent="0">
              <a:lnSpc>
                <a:spcPct val="107000"/>
              </a:lnSpc>
              <a:buNone/>
            </a:pPr>
            <a:r>
              <a:rPr lang="sl-SI" sz="1600" dirty="0" smtClean="0">
                <a:latin typeface="Trebuchet MS" panose="020B0603020202020204" pitchFamily="34" charset="0"/>
                <a:ea typeface="Calibri" panose="020F0502020204030204" pitchFamily="34" charset="0"/>
                <a:cs typeface="Times New Roman" panose="02020603050405020304" pitchFamily="18" charset="0"/>
              </a:rPr>
              <a:t>Dvakrat </a:t>
            </a:r>
            <a:r>
              <a:rPr lang="sl-SI" sz="1600" dirty="0">
                <a:latin typeface="Trebuchet MS" panose="020B0603020202020204" pitchFamily="34" charset="0"/>
                <a:ea typeface="Calibri" panose="020F0502020204030204" pitchFamily="34" charset="0"/>
                <a:cs typeface="Times New Roman" panose="02020603050405020304" pitchFamily="18" charset="0"/>
              </a:rPr>
              <a:t>letno se pošlje vsem sodelavcem in sodelavkam e-glasilo, ki vsebuje tudi prispevke s področja usklajevanja dela in družine ter se jih informira o že sprejetih ukrepih ter o ukrepih, ki so skladno s planom implementacije predvideni v prihodnjem obdobju.</a:t>
            </a:r>
          </a:p>
          <a:p>
            <a:endParaRPr lang="sl-SI" sz="2600" dirty="0">
              <a:latin typeface="Trebuchet MS" pitchFamily="34" charset="0"/>
            </a:endParaRP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13570005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a:latin typeface="Trebuchet MS" pitchFamily="34" charset="0"/>
              </a:rPr>
              <a:t>6</a:t>
            </a:r>
            <a:r>
              <a:rPr lang="sl-SI" sz="2800" b="1" dirty="0" smtClean="0">
                <a:latin typeface="Trebuchet MS" pitchFamily="34" charset="0"/>
              </a:rPr>
              <a:t>. Komuniciranje </a:t>
            </a:r>
            <a:r>
              <a:rPr lang="sl-SI" sz="2800" b="1" dirty="0">
                <a:latin typeface="Trebuchet MS" pitchFamily="34" charset="0"/>
              </a:rPr>
              <a:t>z zunanjo javnostjo</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marL="0" lvl="0" indent="0">
              <a:lnSpc>
                <a:spcPct val="107000"/>
              </a:lnSpc>
              <a:buNone/>
            </a:pPr>
            <a:endParaRPr lang="sl-SI" sz="1600" dirty="0">
              <a:latin typeface="Trebuchet MS" panose="020B0603020202020204" pitchFamily="34" charset="0"/>
              <a:ea typeface="Calibri" panose="020F0502020204030204" pitchFamily="34" charset="0"/>
              <a:cs typeface="Times New Roman" panose="02020603050405020304" pitchFamily="18" charset="0"/>
            </a:endParaRPr>
          </a:p>
          <a:p>
            <a:pPr marL="0" lvl="0" indent="0">
              <a:lnSpc>
                <a:spcPct val="107000"/>
              </a:lnSpc>
              <a:buNone/>
            </a:pPr>
            <a:endParaRPr lang="sl-SI" sz="1600" dirty="0">
              <a:latin typeface="Trebuchet MS" panose="020B0603020202020204" pitchFamily="34" charset="0"/>
              <a:ea typeface="Calibri" panose="020F0502020204030204" pitchFamily="34" charset="0"/>
              <a:cs typeface="Times New Roman" panose="02020603050405020304" pitchFamily="18" charset="0"/>
            </a:endParaRPr>
          </a:p>
          <a:p>
            <a:pPr marL="0" lvl="0" indent="0">
              <a:lnSpc>
                <a:spcPct val="107000"/>
              </a:lnSpc>
              <a:buNone/>
            </a:pPr>
            <a:r>
              <a:rPr lang="sl-SI" sz="1600" dirty="0" smtClean="0">
                <a:latin typeface="Trebuchet MS" panose="020B0603020202020204" pitchFamily="34" charset="0"/>
                <a:ea typeface="Calibri" panose="020F0502020204030204" pitchFamily="34" charset="0"/>
                <a:cs typeface="Times New Roman" panose="02020603050405020304" pitchFamily="18" charset="0"/>
              </a:rPr>
              <a:t>Podjetje </a:t>
            </a:r>
            <a:r>
              <a:rPr lang="sl-SI" sz="1600" dirty="0">
                <a:latin typeface="Trebuchet MS" panose="020B0603020202020204" pitchFamily="34" charset="0"/>
                <a:ea typeface="Calibri" panose="020F0502020204030204" pitchFamily="34" charset="0"/>
                <a:cs typeface="Times New Roman" panose="02020603050405020304" pitchFamily="18" charset="0"/>
              </a:rPr>
              <a:t>strateško komunicira o aktivnostih s področja usklajevanja poklicnega in družinskega življenja z zunanjimi deležniki. Odnosi z javnostjo zajemajo vse tiste aktivnosti, s katerimi Poslovodstvo oziroma od njega pooblaščene osebe, v skladu z internimi pravili, komunicirajo z zunanjimi deležniki. Certifikat družini prijazno podjetje je predstavljen kot sestavni del organizacijske kulture.</a:t>
            </a:r>
          </a:p>
          <a:p>
            <a:pPr marL="0" lvl="0" indent="0">
              <a:lnSpc>
                <a:spcPct val="107000"/>
              </a:lnSpc>
              <a:buNone/>
            </a:pPr>
            <a:r>
              <a:rPr lang="sl-SI" sz="1600" dirty="0">
                <a:latin typeface="Trebuchet MS" panose="020B0603020202020204" pitchFamily="34" charset="0"/>
                <a:ea typeface="Calibri" panose="020F0502020204030204" pitchFamily="34" charset="0"/>
                <a:cs typeface="Times New Roman" panose="02020603050405020304" pitchFamily="18" charset="0"/>
              </a:rPr>
              <a:t>Družba Plinovodi d.o.o. po pridobitvi osnovnega certifikata DPP objavi logotip DPP na spletnih straneh družbe. Logotip DPP se uporablja tudi v interni in eksterni komunikaciji in tudi kot del uradne predstavitve za poslovne partnerje. O pridobitvi certifikata DPP se obvesti javnost tudi preko omembe v naslednjem letnem poročilu.</a:t>
            </a:r>
          </a:p>
          <a:p>
            <a:endParaRPr lang="sl-SI" sz="2600" dirty="0">
              <a:latin typeface="Trebuchet MS" pitchFamily="34" charset="0"/>
            </a:endParaRP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21604820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pPr algn="l"/>
            <a:r>
              <a:rPr lang="sl-SI" sz="2800" b="1" dirty="0">
                <a:latin typeface="Trebuchet MS" pitchFamily="34" charset="0"/>
              </a:rPr>
              <a:t>DRUŽINI PRIJAZNO PODJETJE</a:t>
            </a:r>
            <a:br>
              <a:rPr lang="sl-SI" sz="2800" b="1" dirty="0">
                <a:latin typeface="Trebuchet MS" pitchFamily="34" charset="0"/>
              </a:rPr>
            </a:br>
            <a:r>
              <a:rPr lang="sl-SI" sz="2800" b="1" dirty="0">
                <a:latin typeface="Trebuchet MS" pitchFamily="34" charset="0"/>
              </a:rPr>
              <a:t>7</a:t>
            </a:r>
            <a:r>
              <a:rPr lang="sl-SI" sz="2800" b="1" dirty="0" smtClean="0">
                <a:latin typeface="Trebuchet MS" pitchFamily="34" charset="0"/>
              </a:rPr>
              <a:t>. Raziskave </a:t>
            </a:r>
            <a:r>
              <a:rPr lang="sl-SI" sz="2800" b="1" dirty="0">
                <a:latin typeface="Trebuchet MS" pitchFamily="34" charset="0"/>
              </a:rPr>
              <a:t>med zaposlenimi o usklajevanju dela </a:t>
            </a:r>
            <a:r>
              <a:rPr lang="sl-SI" sz="2800" b="1" dirty="0" smtClean="0">
                <a:latin typeface="Trebuchet MS" pitchFamily="34" charset="0"/>
              </a:rPr>
              <a:t/>
            </a:r>
            <a:br>
              <a:rPr lang="sl-SI" sz="2800" b="1" dirty="0" smtClean="0">
                <a:latin typeface="Trebuchet MS" pitchFamily="34" charset="0"/>
              </a:rPr>
            </a:br>
            <a:r>
              <a:rPr lang="sl-SI" sz="2800" b="1" dirty="0" smtClean="0">
                <a:latin typeface="Trebuchet MS" pitchFamily="34" charset="0"/>
              </a:rPr>
              <a:t>in </a:t>
            </a:r>
            <a:r>
              <a:rPr lang="sl-SI" sz="2800" b="1" dirty="0">
                <a:latin typeface="Trebuchet MS" pitchFamily="34" charset="0"/>
              </a:rPr>
              <a:t>družine</a:t>
            </a:r>
            <a:endParaRPr lang="sl-SI" sz="2800" b="1" dirty="0">
              <a:latin typeface="Trebuchet MS" pitchFamily="34" charset="0"/>
            </a:endParaRPr>
          </a:p>
        </p:txBody>
      </p:sp>
      <p:sp>
        <p:nvSpPr>
          <p:cNvPr id="3" name="Ograda vsebine 2"/>
          <p:cNvSpPr>
            <a:spLocks noGrp="1"/>
          </p:cNvSpPr>
          <p:nvPr>
            <p:ph idx="1"/>
          </p:nvPr>
        </p:nvSpPr>
        <p:spPr>
          <a:xfrm>
            <a:off x="1981200" y="1268761"/>
            <a:ext cx="8229600" cy="4857403"/>
          </a:xfrm>
        </p:spPr>
        <p:txBody>
          <a:bodyPr anchor="ctr">
            <a:normAutofit/>
          </a:bodyPr>
          <a:lstStyle/>
          <a:p>
            <a:pPr marL="0" lvl="0" indent="0">
              <a:lnSpc>
                <a:spcPct val="107000"/>
              </a:lnSpc>
              <a:buNone/>
            </a:pPr>
            <a:endParaRPr lang="sl-SI" sz="1600" dirty="0">
              <a:latin typeface="Trebuchet MS" panose="020B0603020202020204" pitchFamily="34" charset="0"/>
              <a:ea typeface="Calibri" panose="020F0502020204030204" pitchFamily="34" charset="0"/>
              <a:cs typeface="Times New Roman" panose="02020603050405020304" pitchFamily="18" charset="0"/>
            </a:endParaRPr>
          </a:p>
          <a:p>
            <a:pPr marL="0" lvl="0" indent="0">
              <a:lnSpc>
                <a:spcPct val="107000"/>
              </a:lnSpc>
              <a:buNone/>
            </a:pPr>
            <a:endParaRPr lang="sl-SI" sz="1600" dirty="0">
              <a:latin typeface="Trebuchet MS" panose="020B0603020202020204" pitchFamily="34" charset="0"/>
              <a:ea typeface="Calibri" panose="020F0502020204030204" pitchFamily="34" charset="0"/>
              <a:cs typeface="Times New Roman" panose="02020603050405020304" pitchFamily="18" charset="0"/>
            </a:endParaRPr>
          </a:p>
          <a:p>
            <a:pPr marL="0" lvl="0" indent="0">
              <a:lnSpc>
                <a:spcPct val="107000"/>
              </a:lnSpc>
              <a:buNone/>
            </a:pPr>
            <a:r>
              <a:rPr lang="sl-SI" sz="1600" dirty="0" smtClean="0">
                <a:latin typeface="Trebuchet MS" panose="020B0603020202020204" pitchFamily="34" charset="0"/>
                <a:ea typeface="Calibri" panose="020F0502020204030204" pitchFamily="34" charset="0"/>
                <a:cs typeface="Times New Roman" panose="02020603050405020304" pitchFamily="18" charset="0"/>
              </a:rPr>
              <a:t>Med </a:t>
            </a:r>
            <a:r>
              <a:rPr lang="sl-SI" sz="1600" dirty="0">
                <a:latin typeface="Trebuchet MS" panose="020B0603020202020204" pitchFamily="34" charset="0"/>
                <a:ea typeface="Calibri" panose="020F0502020204030204" pitchFamily="34" charset="0"/>
                <a:cs typeface="Times New Roman" panose="02020603050405020304" pitchFamily="18" charset="0"/>
              </a:rPr>
              <a:t>zaposlenimi se z intervjuji ali vprašalniki zbira informacije o zadovoljstvu, pogostosti uporabe posameznih ukrepov, predlogih izboljšav in željah glede ukrepov za usklajevanje dela in družine.</a:t>
            </a:r>
          </a:p>
          <a:p>
            <a:pPr marL="0" lvl="0" indent="0">
              <a:lnSpc>
                <a:spcPct val="107000"/>
              </a:lnSpc>
              <a:buNone/>
            </a:pPr>
            <a:r>
              <a:rPr lang="sl-SI" sz="1600" dirty="0">
                <a:latin typeface="Trebuchet MS" panose="020B0603020202020204" pitchFamily="34" charset="0"/>
                <a:ea typeface="Calibri" panose="020F0502020204030204" pitchFamily="34" charset="0"/>
                <a:cs typeface="Times New Roman" panose="02020603050405020304" pitchFamily="18" charset="0"/>
              </a:rPr>
              <a:t>Znotraj podjetja se enkrat v obdobju treh let izvede anketa na temo usklajevanja poklicnega in družinskega življenja. Anketa je pripravljena s strani </a:t>
            </a:r>
            <a:r>
              <a:rPr lang="sl-SI" sz="1600" dirty="0" err="1">
                <a:latin typeface="Trebuchet MS" panose="020B0603020202020204" pitchFamily="34" charset="0"/>
                <a:ea typeface="Calibri" panose="020F0502020204030204" pitchFamily="34" charset="0"/>
                <a:cs typeface="Times New Roman" panose="02020603050405020304" pitchFamily="18" charset="0"/>
              </a:rPr>
              <a:t>Ekvilib</a:t>
            </a:r>
            <a:r>
              <a:rPr lang="sl-SI" sz="1600" dirty="0">
                <a:latin typeface="Trebuchet MS" panose="020B0603020202020204" pitchFamily="34" charset="0"/>
                <a:ea typeface="Calibri" panose="020F0502020204030204" pitchFamily="34" charset="0"/>
                <a:cs typeface="Times New Roman" panose="02020603050405020304" pitchFamily="18" charset="0"/>
              </a:rPr>
              <a:t> Inštituta, enkrat letno pa se izvede raziskava Zlata nit. K izpolnjevanju ankete se z uporabo različnih komunikacijskih orodij povabi vse zaposlene. Anketa se izvede elektronsko, posameznike, ki nimajo dostopa do elektronske pošte pa se povabi k izpolnitvi ankete v fizični obliki.</a:t>
            </a:r>
          </a:p>
          <a:p>
            <a:endParaRPr lang="sl-SI" sz="2600" dirty="0">
              <a:latin typeface="Trebuchet MS" pitchFamily="34" charset="0"/>
            </a:endParaRPr>
          </a:p>
        </p:txBody>
      </p:sp>
      <p:pic>
        <p:nvPicPr>
          <p:cNvPr id="6" name="Slika 5"/>
          <p:cNvPicPr>
            <a:picLocks noChangeAspect="1"/>
          </p:cNvPicPr>
          <p:nvPr/>
        </p:nvPicPr>
        <p:blipFill>
          <a:blip r:embed="rId3"/>
          <a:stretch>
            <a:fillRect/>
          </a:stretch>
        </p:blipFill>
        <p:spPr>
          <a:xfrm>
            <a:off x="8782050" y="277991"/>
            <a:ext cx="1428750" cy="1628775"/>
          </a:xfrm>
          <a:prstGeom prst="rect">
            <a:avLst/>
          </a:prstGeom>
        </p:spPr>
      </p:pic>
    </p:spTree>
    <p:extLst>
      <p:ext uri="{BB962C8B-B14F-4D97-AF65-F5344CB8AC3E}">
        <p14:creationId xmlns:p14="http://schemas.microsoft.com/office/powerpoint/2010/main" val="583582496"/>
      </p:ext>
    </p:extLst>
  </p:cSld>
  <p:clrMapOvr>
    <a:masterClrMapping/>
  </p:clrMapOvr>
  <p:timing>
    <p:tnLst>
      <p:par>
        <p:cTn id="1" dur="indefinite" restart="never" nodeType="tmRoot"/>
      </p:par>
    </p:tnLst>
  </p:timing>
</p:sld>
</file>

<file path=ppt/theme/theme1.xml><?xml version="1.0" encoding="utf-8"?>
<a:theme xmlns:a="http://schemas.openxmlformats.org/drawingml/2006/main" name="PPS PODLOGA Plinovodi">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108CBEE92B1B7747ADEFEC0F65353B21" ma:contentTypeVersion="16" ma:contentTypeDescription="Ustvari nov dokument." ma:contentTypeScope="" ma:versionID="3d86eb077b5cbf055c8aee3832382e12">
  <xsd:schema xmlns:xsd="http://www.w3.org/2001/XMLSchema" xmlns:xs="http://www.w3.org/2001/XMLSchema" xmlns:p="http://schemas.microsoft.com/office/2006/metadata/properties" xmlns:ns2="334e9df5-d0f9-467e-a7aa-c6e183d446bf" xmlns:ns3="2f14d5df-692c-4ebb-849d-7fdbfdb2ab60" targetNamespace="http://schemas.microsoft.com/office/2006/metadata/properties" ma:root="true" ma:fieldsID="1c587a6273d8ee033cde90e194765536" ns2:_="" ns3:_="">
    <xsd:import namespace="334e9df5-d0f9-467e-a7aa-c6e183d446bf"/>
    <xsd:import namespace="2f14d5df-692c-4ebb-849d-7fdbfdb2ab60"/>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3:SharedWithUsers" minOccurs="0"/>
                <xsd:element ref="ns3:SharedWithDetail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34e9df5-d0f9-467e-a7aa-c6e183d446b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Oznake slike" ma:readOnly="false" ma:fieldId="{5cf76f15-5ced-4ddc-b409-7134ff3c332f}" ma:taxonomyMulti="true" ma:sspId="6f11089f-1dcc-40a2-b955-6819a60ead4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f14d5df-692c-4ebb-849d-7fdbfdb2ab6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7af8b6-d047-4ef0-a9b2-540f09b21303}" ma:internalName="TaxCatchAll" ma:showField="CatchAllData" ma:web="2f14d5df-692c-4ebb-849d-7fdbfdb2ab60">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V skupni rabi z"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V skupni rabi s podrobnostmi"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Vrsta vsebine"/>
        <xsd:element ref="dc:title" minOccurs="0" maxOccurs="1" ma:index="4" ma:displayName="Naslov"/>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f14d5df-692c-4ebb-849d-7fdbfdb2ab60" xsi:nil="true"/>
    <lcf76f155ced4ddcb4097134ff3c332f xmlns="334e9df5-d0f9-467e-a7aa-c6e183d446b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AD290B13-69F8-4C9E-886B-69C3B1217113}"/>
</file>

<file path=customXml/itemProps2.xml><?xml version="1.0" encoding="utf-8"?>
<ds:datastoreItem xmlns:ds="http://schemas.openxmlformats.org/officeDocument/2006/customXml" ds:itemID="{34566DF6-1BA6-4703-87AB-BB8D3CAE82FB}"/>
</file>

<file path=customXml/itemProps3.xml><?xml version="1.0" encoding="utf-8"?>
<ds:datastoreItem xmlns:ds="http://schemas.openxmlformats.org/officeDocument/2006/customXml" ds:itemID="{FF148633-E3CD-4970-BE4F-6F559809F4ED}"/>
</file>

<file path=docProps/app.xml><?xml version="1.0" encoding="utf-8"?>
<Properties xmlns="http://schemas.openxmlformats.org/officeDocument/2006/extended-properties" xmlns:vt="http://schemas.openxmlformats.org/officeDocument/2006/docPropsVTypes">
  <TotalTime>27</TotalTime>
  <Words>1897</Words>
  <Application>Microsoft Office PowerPoint</Application>
  <PresentationFormat>Širokozaslonsko</PresentationFormat>
  <Paragraphs>90</Paragraphs>
  <Slides>17</Slides>
  <Notes>17</Notes>
  <HiddenSlides>0</HiddenSlides>
  <MMClips>0</MMClips>
  <ScaleCrop>false</ScaleCrop>
  <HeadingPairs>
    <vt:vector size="6" baseType="variant">
      <vt:variant>
        <vt:lpstr>Uporabljene pisave</vt:lpstr>
      </vt:variant>
      <vt:variant>
        <vt:i4>4</vt:i4>
      </vt:variant>
      <vt:variant>
        <vt:lpstr>Tema</vt:lpstr>
      </vt:variant>
      <vt:variant>
        <vt:i4>1</vt:i4>
      </vt:variant>
      <vt:variant>
        <vt:lpstr>Naslovi diapozitivov</vt:lpstr>
      </vt:variant>
      <vt:variant>
        <vt:i4>17</vt:i4>
      </vt:variant>
    </vt:vector>
  </HeadingPairs>
  <TitlesOfParts>
    <vt:vector size="22" baseType="lpstr">
      <vt:lpstr>Arial</vt:lpstr>
      <vt:lpstr>Calibri</vt:lpstr>
      <vt:lpstr>Times New Roman</vt:lpstr>
      <vt:lpstr>Trebuchet MS</vt:lpstr>
      <vt:lpstr>PPS PODLOGA Plinovodi</vt:lpstr>
      <vt:lpstr>DRUŽINI PRIJAZNO PODJETJE Izbrani ukrepi družbe Plinovodi</vt:lpstr>
      <vt:lpstr>DRUŽINI PRIJAZNO PODJETJE Izbrani ukrepi družbe Plinovodi</vt:lpstr>
      <vt:lpstr>DRUŽINI PRIJAZNO PODJETJE 1. Časovni bonus </vt:lpstr>
      <vt:lpstr>DRUŽINI PRIJAZNO PODJETJE 2. Spremstvo svojcev k zdravniku </vt:lpstr>
      <vt:lpstr>DRUŽINI PRIJAZNO PODJETJE 3. Tim za usklajevanje poklicnega in družinskega  življenja</vt:lpstr>
      <vt:lpstr>DRUŽINI PRIJAZNO PODJETJE 4. Ponudba za prosti čas</vt:lpstr>
      <vt:lpstr>DRUŽINI PRIJAZNO PODJETJE 5. Komuniciranje z zaposlenimi</vt:lpstr>
      <vt:lpstr>DRUŽINI PRIJAZNO PODJETJE 6. Komuniciranje z zunanjo javnostjo</vt:lpstr>
      <vt:lpstr>DRUŽINI PRIJAZNO PODJETJE 7. Raziskave med zaposlenimi o usklajevanju dela  in družine</vt:lpstr>
      <vt:lpstr>DRUŽINI PRIJAZNO PODJETJE 8. Izobraževanje vodij na področju usklajevanja  dela in družine</vt:lpstr>
      <vt:lpstr>DRUŽINI PRIJAZNO PODJETJE 9. Vključitev tematike usklajevanja poklicnega in  družinskega življenja v razvojne razgovore</vt:lpstr>
      <vt:lpstr>DRUŽINI PRIJAZNO PODJETJE 10. Vzajemno mentorstvo in medgeneracijsko  sodelovanje</vt:lpstr>
      <vt:lpstr>DRUŽINI PRIJAZNO PODJETJE 11. Projekt Ambasadorstvo</vt:lpstr>
      <vt:lpstr>DRUŽINI PRIJAZNO PODJETJE 12. Otroci v organizaciji (v izrednih razmerah)</vt:lpstr>
      <vt:lpstr>DRUŽINI PRIJAZNO PODJETJE 13. Obdaritve otrok</vt:lpstr>
      <vt:lpstr>DRUŽINI PRIJAZNO PODJETJE 14. Delo na domu doma</vt:lpstr>
      <vt:lpstr>DRUŽINI PRIJAZNO PODJETJE 15. Dodatne bonitete za povečanje socialne  varnosti zaposlenih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DRUŽINI PRIJAZNO PODJETJE Izbrani ukrepi družbe Plinovodi</dc:title>
  <dc:creator>Tekavčič Metod</dc:creator>
  <cp:lastModifiedBy>Tekavčič Metod</cp:lastModifiedBy>
  <cp:revision>6</cp:revision>
  <dcterms:created xsi:type="dcterms:W3CDTF">2026-04-22T08:52:03Z</dcterms:created>
  <dcterms:modified xsi:type="dcterms:W3CDTF">2026-04-22T09:19:30Z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0x010100108CBEE92B1B7747ADEFEC0F65353B21</vt:lpwstr>
  </property>
</Properties>
</file>