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63" r:id="rId3"/>
  </p:sldMasterIdLst>
  <p:notesMasterIdLst>
    <p:notesMasterId r:id="rId24"/>
  </p:notesMasterIdLst>
  <p:handoutMasterIdLst>
    <p:handoutMasterId r:id="rId25"/>
  </p:handoutMasterIdLst>
  <p:sldIdLst>
    <p:sldId id="259" r:id="rId4"/>
    <p:sldId id="330" r:id="rId5"/>
    <p:sldId id="333" r:id="rId6"/>
    <p:sldId id="331" r:id="rId7"/>
    <p:sldId id="332" r:id="rId8"/>
    <p:sldId id="294" r:id="rId9"/>
    <p:sldId id="329" r:id="rId10"/>
    <p:sldId id="320" r:id="rId11"/>
    <p:sldId id="309" r:id="rId12"/>
    <p:sldId id="321" r:id="rId13"/>
    <p:sldId id="313" r:id="rId14"/>
    <p:sldId id="336" r:id="rId15"/>
    <p:sldId id="337" r:id="rId16"/>
    <p:sldId id="310" r:id="rId17"/>
    <p:sldId id="322" r:id="rId18"/>
    <p:sldId id="325" r:id="rId19"/>
    <p:sldId id="326" r:id="rId20"/>
    <p:sldId id="327" r:id="rId21"/>
    <p:sldId id="328" r:id="rId22"/>
    <p:sldId id="256" r:id="rId23"/>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E4"/>
    <a:srgbClr val="84AC69"/>
    <a:srgbClr val="BC5610"/>
    <a:srgbClr val="C55A11"/>
    <a:srgbClr val="759953"/>
    <a:srgbClr val="9AB97D"/>
    <a:srgbClr val="DDB040"/>
    <a:srgbClr val="485F33"/>
    <a:srgbClr val="033287"/>
    <a:srgbClr val="044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121" d="100"/>
          <a:sy n="121"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037D8D-A837-43D4-A120-00C65D5C5C99}" type="datetimeFigureOut">
              <a:rPr lang="sl-SI" smtClean="0"/>
              <a:t>23. 02. 2026</a:t>
            </a:fld>
            <a:endParaRPr lang="sl-SI"/>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23CD64-FC10-4DB0-90AC-AECEBCA2904C}" type="slidenum">
              <a:rPr lang="sl-SI" smtClean="0"/>
              <a:t>‹#›</a:t>
            </a:fld>
            <a:endParaRPr lang="sl-SI"/>
          </a:p>
        </p:txBody>
      </p:sp>
    </p:spTree>
    <p:extLst>
      <p:ext uri="{BB962C8B-B14F-4D97-AF65-F5344CB8AC3E}">
        <p14:creationId xmlns:p14="http://schemas.microsoft.com/office/powerpoint/2010/main" val="111179410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1C257-3CFF-4B61-99F6-CD1A14C56CBD}" type="datetimeFigureOut">
              <a:rPr lang="sl-SI" smtClean="0"/>
              <a:t>23. 02. 2026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630F2-31D5-4449-BBBD-3EF79D9EDD55}" type="slidenum">
              <a:rPr lang="sl-SI" smtClean="0"/>
              <a:t>‹#›</a:t>
            </a:fld>
            <a:endParaRPr lang="sl-SI"/>
          </a:p>
        </p:txBody>
      </p:sp>
    </p:spTree>
    <p:extLst>
      <p:ext uri="{BB962C8B-B14F-4D97-AF65-F5344CB8AC3E}">
        <p14:creationId xmlns:p14="http://schemas.microsoft.com/office/powerpoint/2010/main" val="323560952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D2917E8-029A-47DD-8EA6-A0C5D134EA05}"/>
              </a:ext>
            </a:extLst>
          </p:cNvPr>
          <p:cNvSpPr>
            <a:spLocks noGrp="1"/>
          </p:cNvSpPr>
          <p:nvPr>
            <p:ph type="title" hasCustomPrompt="1"/>
          </p:nvPr>
        </p:nvSpPr>
        <p:spPr>
          <a:xfrm>
            <a:off x="838200" y="1022577"/>
            <a:ext cx="10515600" cy="1325563"/>
          </a:xfrm>
          <a:prstGeom prst="rect">
            <a:avLst/>
          </a:prstGeom>
        </p:spPr>
        <p:txBody>
          <a:bodyPr/>
          <a:lstStyle>
            <a:lvl1pPr>
              <a:defRPr sz="3200">
                <a:latin typeface="Stag Sans Semibold" panose="020B0703040000020004" pitchFamily="34" charset="0"/>
              </a:defRPr>
            </a:lvl1pPr>
          </a:lstStyle>
          <a:p>
            <a:r>
              <a:rPr lang="en-US" dirty="0" err="1"/>
              <a:t>Naslov</a:t>
            </a:r>
            <a:endParaRPr lang="en-SI" dirty="0"/>
          </a:p>
        </p:txBody>
      </p:sp>
    </p:spTree>
    <p:extLst>
      <p:ext uri="{BB962C8B-B14F-4D97-AF65-F5344CB8AC3E}">
        <p14:creationId xmlns:p14="http://schemas.microsoft.com/office/powerpoint/2010/main" val="131638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7A92A-D556-49AB-8B34-6F10704D05A7}"/>
              </a:ext>
            </a:extLst>
          </p:cNvPr>
          <p:cNvSpPr>
            <a:spLocks noGrp="1"/>
          </p:cNvSpPr>
          <p:nvPr>
            <p:ph type="dt" sz="half" idx="10"/>
          </p:nvPr>
        </p:nvSpPr>
        <p:spPr/>
        <p:txBody>
          <a:bodyPr/>
          <a:lstStyle/>
          <a:p>
            <a:endParaRPr lang="en-SI"/>
          </a:p>
        </p:txBody>
      </p:sp>
      <p:sp>
        <p:nvSpPr>
          <p:cNvPr id="3" name="Footer Placeholder 2">
            <a:extLst>
              <a:ext uri="{FF2B5EF4-FFF2-40B4-BE49-F238E27FC236}">
                <a16:creationId xmlns:a16="http://schemas.microsoft.com/office/drawing/2014/main" id="{78BA8C94-AAEF-4559-AE14-E674C2EEA1EE}"/>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355E0E41-8C0A-425A-812B-EA16C55DE14D}"/>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178959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899F-42FD-4ED2-BA31-973D668A4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1008B143-E0FB-4761-BDC1-CBF0102C5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EFBE68AC-745F-4DD9-BE43-3BB7826B5FA3}"/>
              </a:ext>
            </a:extLst>
          </p:cNvPr>
          <p:cNvSpPr>
            <a:spLocks noGrp="1"/>
          </p:cNvSpPr>
          <p:nvPr>
            <p:ph type="body" sz="half" idx="2"/>
          </p:nvPr>
        </p:nvSpPr>
        <p:spPr>
          <a:xfrm>
            <a:off x="793751" y="3046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7023CE-D978-4411-986B-D6D6483D2471}"/>
              </a:ext>
            </a:extLst>
          </p:cNvPr>
          <p:cNvSpPr>
            <a:spLocks noGrp="1"/>
          </p:cNvSpPr>
          <p:nvPr>
            <p:ph type="dt" sz="half" idx="10"/>
          </p:nvPr>
        </p:nvSpPr>
        <p:spPr/>
        <p:txBody>
          <a:bodyPr/>
          <a:lstStyle/>
          <a:p>
            <a:endParaRPr lang="en-SI"/>
          </a:p>
        </p:txBody>
      </p:sp>
      <p:sp>
        <p:nvSpPr>
          <p:cNvPr id="6" name="Footer Placeholder 5">
            <a:extLst>
              <a:ext uri="{FF2B5EF4-FFF2-40B4-BE49-F238E27FC236}">
                <a16:creationId xmlns:a16="http://schemas.microsoft.com/office/drawing/2014/main" id="{38329C86-D1F2-449B-B019-37BA2340B76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861FDCA4-E10D-4A4E-BC34-A4C996E1DA27}"/>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255112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86CB-2FA8-44F7-A535-2D6E348E7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8F924668-32EC-4281-B99D-B73314827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6B61B0FC-EF97-4693-BC61-99052160D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1E1D07-28DE-45FE-A732-E8AF56D35ECD}"/>
              </a:ext>
            </a:extLst>
          </p:cNvPr>
          <p:cNvSpPr>
            <a:spLocks noGrp="1"/>
          </p:cNvSpPr>
          <p:nvPr>
            <p:ph type="dt" sz="half" idx="10"/>
          </p:nvPr>
        </p:nvSpPr>
        <p:spPr/>
        <p:txBody>
          <a:bodyPr/>
          <a:lstStyle/>
          <a:p>
            <a:endParaRPr lang="en-SI"/>
          </a:p>
        </p:txBody>
      </p:sp>
      <p:sp>
        <p:nvSpPr>
          <p:cNvPr id="6" name="Footer Placeholder 5">
            <a:extLst>
              <a:ext uri="{FF2B5EF4-FFF2-40B4-BE49-F238E27FC236}">
                <a16:creationId xmlns:a16="http://schemas.microsoft.com/office/drawing/2014/main" id="{4116D445-7F72-4378-A34D-6689FCCDA41C}"/>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4D40DD5F-014C-4AE3-91A7-16F9536B3AEF}"/>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139953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D092-1622-4EAD-AEAB-53BAC1FF02FF}"/>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4A3CC33B-D449-4802-9F22-64D0BECA60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B502D9DE-17C9-4791-9063-3A368BC4F864}"/>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D94CC6A3-9CF3-4357-9ECB-48116D8659B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F8C6D2E-6358-4408-855C-F028D7421115}"/>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265815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E4D78-51A8-4727-89D9-50FD894CA4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F85A15C5-BBEB-43F7-BC9B-3140A15DC8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8872A295-5B41-4EB6-9010-362345CABA92}"/>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7EC182DE-56E7-4681-B6C0-D006836B28E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407BB86-715E-458D-BF6A-4C3D76767A28}"/>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416109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8B3B6C-69B5-4B13-B417-7641E80DEE14}"/>
              </a:ext>
            </a:extLst>
          </p:cNvPr>
          <p:cNvSpPr>
            <a:spLocks noGrp="1"/>
          </p:cNvSpPr>
          <p:nvPr>
            <p:ph type="body" sz="quarter" idx="10" hasCustomPrompt="1"/>
          </p:nvPr>
        </p:nvSpPr>
        <p:spPr>
          <a:xfrm>
            <a:off x="1219200" y="2032000"/>
            <a:ext cx="9623425" cy="3875088"/>
          </a:xfrm>
        </p:spPr>
        <p:txBody>
          <a:bodyPr>
            <a:normAutofit/>
          </a:bodyPr>
          <a:lstStyle>
            <a:lvl1pPr marL="0" indent="0">
              <a:buNone/>
              <a:defRPr sz="1600">
                <a:latin typeface="Stag Sans Book" panose="020B0503040000020004" pitchFamily="34" charset="0"/>
              </a:defRPr>
            </a:lvl1pPr>
          </a:lstStyle>
          <a:p>
            <a:pPr lvl="0"/>
            <a:r>
              <a:rPr lang="en-US" dirty="0"/>
              <a:t>Insert text here</a:t>
            </a:r>
            <a:endParaRPr lang="en-SI" dirty="0"/>
          </a:p>
        </p:txBody>
      </p:sp>
    </p:spTree>
    <p:extLst>
      <p:ext uri="{BB962C8B-B14F-4D97-AF65-F5344CB8AC3E}">
        <p14:creationId xmlns:p14="http://schemas.microsoft.com/office/powerpoint/2010/main" val="304279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E104-2945-49D8-A5F1-24A13A048E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AD15FAC9-995E-498B-91C3-747A8995A9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DCF90C-C490-4162-9850-062F2033CB24}"/>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A32DF6F5-68B1-4F9A-A8A4-5F0C77391D21}"/>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2613F10-AC77-4B6D-8724-2E39DB9A2CBF}"/>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19954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7E0F-F393-4C7A-9077-DD8FB63D0A60}"/>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106DA8CA-B609-43D6-973F-F57D274636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298574B0-23F9-487D-91D3-03EDF7055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CB74C640-92E2-4F3D-8141-C6609457A09F}"/>
              </a:ext>
            </a:extLst>
          </p:cNvPr>
          <p:cNvSpPr>
            <a:spLocks noGrp="1"/>
          </p:cNvSpPr>
          <p:nvPr>
            <p:ph type="dt" sz="half" idx="10"/>
          </p:nvPr>
        </p:nvSpPr>
        <p:spPr/>
        <p:txBody>
          <a:bodyPr/>
          <a:lstStyle/>
          <a:p>
            <a:endParaRPr lang="en-SI"/>
          </a:p>
        </p:txBody>
      </p:sp>
      <p:sp>
        <p:nvSpPr>
          <p:cNvPr id="6" name="Footer Placeholder 5">
            <a:extLst>
              <a:ext uri="{FF2B5EF4-FFF2-40B4-BE49-F238E27FC236}">
                <a16:creationId xmlns:a16="http://schemas.microsoft.com/office/drawing/2014/main" id="{2EA14B8C-530B-490E-B439-BE4C019C9FE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99D9D650-CF7C-4B55-9917-5A032974332C}"/>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64275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BA22-9111-4B72-8467-7C1F3868FB69}"/>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6459CC47-7FCA-4F7E-86CD-393EED6FA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2935DF-B40E-4561-AB19-0D87978F25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C6C161A9-A7D2-479A-A2F1-F46884694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29DF77-D216-417F-83A7-6A4154832D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4C3690C5-27CA-4AF8-81AF-D6755496CB34}"/>
              </a:ext>
            </a:extLst>
          </p:cNvPr>
          <p:cNvSpPr>
            <a:spLocks noGrp="1"/>
          </p:cNvSpPr>
          <p:nvPr>
            <p:ph type="dt" sz="half" idx="10"/>
          </p:nvPr>
        </p:nvSpPr>
        <p:spPr/>
        <p:txBody>
          <a:bodyPr/>
          <a:lstStyle/>
          <a:p>
            <a:endParaRPr lang="en-SI"/>
          </a:p>
        </p:txBody>
      </p:sp>
      <p:sp>
        <p:nvSpPr>
          <p:cNvPr id="8" name="Footer Placeholder 7">
            <a:extLst>
              <a:ext uri="{FF2B5EF4-FFF2-40B4-BE49-F238E27FC236}">
                <a16:creationId xmlns:a16="http://schemas.microsoft.com/office/drawing/2014/main" id="{39026E3B-1BD1-4939-A808-12C95D064F15}"/>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18B46506-CA10-42C4-9FE2-73218BFB1FF1}"/>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787052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724B-8945-42E4-8B27-D5B8C94F08A9}"/>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BB75A828-8BA1-49E6-9CF9-163AB5D49611}"/>
              </a:ext>
            </a:extLst>
          </p:cNvPr>
          <p:cNvSpPr>
            <a:spLocks noGrp="1"/>
          </p:cNvSpPr>
          <p:nvPr>
            <p:ph type="dt" sz="half" idx="10"/>
          </p:nvPr>
        </p:nvSpPr>
        <p:spPr/>
        <p:txBody>
          <a:bodyPr/>
          <a:lstStyle/>
          <a:p>
            <a:endParaRPr lang="en-SI"/>
          </a:p>
        </p:txBody>
      </p:sp>
      <p:sp>
        <p:nvSpPr>
          <p:cNvPr id="4" name="Footer Placeholder 3">
            <a:extLst>
              <a:ext uri="{FF2B5EF4-FFF2-40B4-BE49-F238E27FC236}">
                <a16:creationId xmlns:a16="http://schemas.microsoft.com/office/drawing/2014/main" id="{AEF44748-A653-43F4-A198-241845806FF2}"/>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55E9F86-A946-4B47-92AD-183B1D744ADB}"/>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53201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6B1C9C-F453-426D-87A1-BFBB526CF52E}"/>
              </a:ext>
            </a:extLst>
          </p:cNvPr>
          <p:cNvSpPr>
            <a:spLocks noGrp="1"/>
          </p:cNvSpPr>
          <p:nvPr>
            <p:ph type="pic" sz="quarter" idx="10"/>
          </p:nvPr>
        </p:nvSpPr>
        <p:spPr>
          <a:xfrm>
            <a:off x="0" y="0"/>
            <a:ext cx="3352800" cy="6858000"/>
          </a:xfrm>
          <a:prstGeom prst="rect">
            <a:avLst/>
          </a:prstGeom>
        </p:spPr>
        <p:txBody>
          <a:bodyPr/>
          <a:lstStyle/>
          <a:p>
            <a:endParaRPr lang="en-SI"/>
          </a:p>
        </p:txBody>
      </p:sp>
    </p:spTree>
    <p:extLst>
      <p:ext uri="{BB962C8B-B14F-4D97-AF65-F5344CB8AC3E}">
        <p14:creationId xmlns:p14="http://schemas.microsoft.com/office/powerpoint/2010/main" val="2357091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4F532-CFAB-47B2-8760-372A21908D02}"/>
              </a:ext>
            </a:extLst>
          </p:cNvPr>
          <p:cNvSpPr>
            <a:spLocks noGrp="1"/>
          </p:cNvSpPr>
          <p:nvPr>
            <p:ph type="dt" sz="half" idx="10"/>
          </p:nvPr>
        </p:nvSpPr>
        <p:spPr/>
        <p:txBody>
          <a:bodyPr/>
          <a:lstStyle/>
          <a:p>
            <a:endParaRPr lang="en-SI"/>
          </a:p>
        </p:txBody>
      </p:sp>
      <p:sp>
        <p:nvSpPr>
          <p:cNvPr id="3" name="Footer Placeholder 2">
            <a:extLst>
              <a:ext uri="{FF2B5EF4-FFF2-40B4-BE49-F238E27FC236}">
                <a16:creationId xmlns:a16="http://schemas.microsoft.com/office/drawing/2014/main" id="{33ACC6CD-E7F5-4401-B361-5C91B95084CC}"/>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3773C915-328F-4B34-875C-3BA67BC1D81A}"/>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3692226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1E98-FDA8-413F-90E1-0856328AB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E0BF5329-B5B2-4E8B-A55A-F6028483F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3F367F1A-5674-47D0-B939-4C10DC6B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11CF62-8818-4BA9-9340-05CB31B59B55}"/>
              </a:ext>
            </a:extLst>
          </p:cNvPr>
          <p:cNvSpPr>
            <a:spLocks noGrp="1"/>
          </p:cNvSpPr>
          <p:nvPr>
            <p:ph type="dt" sz="half" idx="10"/>
          </p:nvPr>
        </p:nvSpPr>
        <p:spPr/>
        <p:txBody>
          <a:bodyPr/>
          <a:lstStyle/>
          <a:p>
            <a:endParaRPr lang="en-SI"/>
          </a:p>
        </p:txBody>
      </p:sp>
      <p:sp>
        <p:nvSpPr>
          <p:cNvPr id="6" name="Footer Placeholder 5">
            <a:extLst>
              <a:ext uri="{FF2B5EF4-FFF2-40B4-BE49-F238E27FC236}">
                <a16:creationId xmlns:a16="http://schemas.microsoft.com/office/drawing/2014/main" id="{AF2B9605-C690-4C74-AD05-E058ECFEE268}"/>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8E3B847D-BE4C-4861-9807-048FCB33B6ED}"/>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277617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9CA1-2E01-4CF2-9807-C0042B7D7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A4D4C23C-0B93-4E22-8313-BE3140286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83E05B9B-EA86-47F5-A6EA-F49C4F809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AD1266-49C6-4484-9896-13AE5B75C18B}"/>
              </a:ext>
            </a:extLst>
          </p:cNvPr>
          <p:cNvSpPr>
            <a:spLocks noGrp="1"/>
          </p:cNvSpPr>
          <p:nvPr>
            <p:ph type="dt" sz="half" idx="10"/>
          </p:nvPr>
        </p:nvSpPr>
        <p:spPr/>
        <p:txBody>
          <a:bodyPr/>
          <a:lstStyle/>
          <a:p>
            <a:endParaRPr lang="en-SI"/>
          </a:p>
        </p:txBody>
      </p:sp>
      <p:sp>
        <p:nvSpPr>
          <p:cNvPr id="6" name="Footer Placeholder 5">
            <a:extLst>
              <a:ext uri="{FF2B5EF4-FFF2-40B4-BE49-F238E27FC236}">
                <a16:creationId xmlns:a16="http://schemas.microsoft.com/office/drawing/2014/main" id="{C42F8D62-0FA2-4A38-A63B-4C108A90B5BC}"/>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10AA0BC3-1F98-4DDD-9AC8-72A7306F667D}"/>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3680366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F2D9-DD64-467C-B9D3-77BAA31ECE98}"/>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61BE0BB9-7780-4F17-B590-663921685E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9756340E-2A94-4F40-A6D3-2691AD243873}"/>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6D3E6E19-C13F-4092-9305-CD7CCE8FD70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B0EC4C9-4E89-4C4D-BED2-92225DBC901E}"/>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3822878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88C41-0B77-4A7D-9AF4-7E9B759C97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CF9E049C-2243-4476-9841-C02CD6DF6D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BC581B3C-5D17-4337-8FE8-62B1C3913BA0}"/>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B9F1098F-8DDB-4339-B4FF-C48B84F49F1A}"/>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83606E3-2E9D-493D-8262-70EE21E992E7}"/>
              </a:ext>
            </a:extLst>
          </p:cNvPr>
          <p:cNvSpPr>
            <a:spLocks noGrp="1"/>
          </p:cNvSpPr>
          <p:nvPr>
            <p:ph type="sldNum" sz="quarter" idx="12"/>
          </p:nvPr>
        </p:nvSpPr>
        <p:spPr/>
        <p:txBody>
          <a:bodyPr/>
          <a:lstStyle/>
          <a:p>
            <a:fld id="{DC5CB27B-CA43-4F16-A373-26B451650779}" type="slidenum">
              <a:rPr lang="en-SI" smtClean="0"/>
              <a:t>‹#›</a:t>
            </a:fld>
            <a:endParaRPr lang="en-SI"/>
          </a:p>
        </p:txBody>
      </p:sp>
    </p:spTree>
    <p:extLst>
      <p:ext uri="{BB962C8B-B14F-4D97-AF65-F5344CB8AC3E}">
        <p14:creationId xmlns:p14="http://schemas.microsoft.com/office/powerpoint/2010/main" val="1739219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FE8FC82-079A-4687-854A-670C6EABCD32}"/>
              </a:ext>
            </a:extLst>
          </p:cNvPr>
          <p:cNvSpPr>
            <a:spLocks noGrp="1"/>
          </p:cNvSpPr>
          <p:nvPr>
            <p:ph type="body" sz="quarter" idx="10" hasCustomPrompt="1"/>
          </p:nvPr>
        </p:nvSpPr>
        <p:spPr>
          <a:xfrm>
            <a:off x="190500" y="6353174"/>
            <a:ext cx="609600" cy="295275"/>
          </a:xfrm>
          <a:prstGeom prst="rect">
            <a:avLst/>
          </a:prstGeom>
        </p:spPr>
        <p:txBody>
          <a:bodyPr/>
          <a:lstStyle>
            <a:lvl1pPr marL="0" indent="0">
              <a:buNone/>
              <a:defRPr sz="1400">
                <a:solidFill>
                  <a:srgbClr val="C4E4C9"/>
                </a:solidFill>
                <a:latin typeface="Stag Sans Semibold" panose="020B0703040000020004" pitchFamily="34" charset="0"/>
              </a:defRPr>
            </a:lvl1pPr>
          </a:lstStyle>
          <a:p>
            <a:pPr lvl="0"/>
            <a:r>
              <a:rPr lang="en-US" dirty="0"/>
              <a:t>3</a:t>
            </a:r>
            <a:endParaRPr lang="en-SI" dirty="0"/>
          </a:p>
        </p:txBody>
      </p:sp>
    </p:spTree>
    <p:extLst>
      <p:ext uri="{BB962C8B-B14F-4D97-AF65-F5344CB8AC3E}">
        <p14:creationId xmlns:p14="http://schemas.microsoft.com/office/powerpoint/2010/main" val="274557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97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5E85-576E-45D6-A989-27EEA701FC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CC29D724-5DA0-43B4-8AC9-F1CE0DFA7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32B192A7-6445-4C0F-A98C-26191417FC56}"/>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1AC4117B-0FAB-4457-8EF9-488EFADC8077}"/>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6F38CC22-0085-40FC-9779-ACCCA39F5AB6}"/>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317376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B227-EB4E-444A-8822-63A9D1D70E02}"/>
              </a:ext>
            </a:extLst>
          </p:cNvPr>
          <p:cNvSpPr>
            <a:spLocks noGrp="1"/>
          </p:cNvSpPr>
          <p:nvPr>
            <p:ph type="title"/>
          </p:nvPr>
        </p:nvSpPr>
        <p:spPr>
          <a:xfrm>
            <a:off x="2434771" y="500062"/>
            <a:ext cx="10515600" cy="1325563"/>
          </a:xfrm>
        </p:spPr>
        <p:txBody>
          <a:bodyPr/>
          <a:lstStyle/>
          <a:p>
            <a:r>
              <a:rPr lang="en-US" dirty="0"/>
              <a:t>Click to edit Master title style</a:t>
            </a:r>
            <a:endParaRPr lang="en-SI" dirty="0"/>
          </a:p>
        </p:txBody>
      </p:sp>
      <p:sp>
        <p:nvSpPr>
          <p:cNvPr id="3" name="Content Placeholder 2">
            <a:extLst>
              <a:ext uri="{FF2B5EF4-FFF2-40B4-BE49-F238E27FC236}">
                <a16:creationId xmlns:a16="http://schemas.microsoft.com/office/drawing/2014/main" id="{CC367C8A-E6AD-4A81-8AC6-729C21B808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D294736F-40C6-4418-B3E8-9C489F42B39E}"/>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D9D5E3D1-D9C6-48AC-9EBC-93D4A55D077E}"/>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B12FDD26-0890-4AAB-B134-DDC93B325585}"/>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121222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C7C4-7233-4082-9522-A0538DE349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F253DB3D-2856-40EC-86E4-1DFE7996C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A4ABA6-3C4A-46E5-B936-6799EEA932FE}"/>
              </a:ext>
            </a:extLst>
          </p:cNvPr>
          <p:cNvSpPr>
            <a:spLocks noGrp="1"/>
          </p:cNvSpPr>
          <p:nvPr>
            <p:ph type="dt" sz="half" idx="10"/>
          </p:nvPr>
        </p:nvSpPr>
        <p:spPr/>
        <p:txBody>
          <a:bodyPr/>
          <a:lstStyle/>
          <a:p>
            <a:endParaRPr lang="en-SI"/>
          </a:p>
        </p:txBody>
      </p:sp>
      <p:sp>
        <p:nvSpPr>
          <p:cNvPr id="5" name="Footer Placeholder 4">
            <a:extLst>
              <a:ext uri="{FF2B5EF4-FFF2-40B4-BE49-F238E27FC236}">
                <a16:creationId xmlns:a16="http://schemas.microsoft.com/office/drawing/2014/main" id="{A493D2EE-A5EE-4771-AB11-C4A412302168}"/>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B4473A2-A2F4-4329-957B-B6A11D7DF3E6}"/>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378765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9E4-7559-494D-A708-7D61E1C68F8E}"/>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60C44C5-9010-4612-BA75-8F70AEDE65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FAEBAB3A-C744-4C05-B760-678EFA83D1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FC5A0428-A1E5-4FD2-8BD4-3EF9B6F06923}"/>
              </a:ext>
            </a:extLst>
          </p:cNvPr>
          <p:cNvSpPr>
            <a:spLocks noGrp="1"/>
          </p:cNvSpPr>
          <p:nvPr>
            <p:ph type="dt" sz="half" idx="10"/>
          </p:nvPr>
        </p:nvSpPr>
        <p:spPr/>
        <p:txBody>
          <a:bodyPr/>
          <a:lstStyle/>
          <a:p>
            <a:endParaRPr lang="en-SI"/>
          </a:p>
        </p:txBody>
      </p:sp>
      <p:sp>
        <p:nvSpPr>
          <p:cNvPr id="6" name="Footer Placeholder 5">
            <a:extLst>
              <a:ext uri="{FF2B5EF4-FFF2-40B4-BE49-F238E27FC236}">
                <a16:creationId xmlns:a16="http://schemas.microsoft.com/office/drawing/2014/main" id="{1D48F520-DD54-4379-B371-6F5955EA076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B31E9B3F-25A9-4BA8-8496-68853E6F2507}"/>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371114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8494-0D48-48F6-B3CD-83F4BF26EFCF}"/>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BFC059D5-3794-49CB-AE04-BDBBBAF9C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27BA72-0DF1-4A42-9D0B-BAB75F1936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9AA7A556-446D-4ADD-B9D0-70C04B2F9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18E413-4EFA-4F29-B030-D7BDFF2CE3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6C1FF0F7-E2A0-41E7-8BE4-A9DBAFECA66A}"/>
              </a:ext>
            </a:extLst>
          </p:cNvPr>
          <p:cNvSpPr>
            <a:spLocks noGrp="1"/>
          </p:cNvSpPr>
          <p:nvPr>
            <p:ph type="dt" sz="half" idx="10"/>
          </p:nvPr>
        </p:nvSpPr>
        <p:spPr/>
        <p:txBody>
          <a:bodyPr/>
          <a:lstStyle/>
          <a:p>
            <a:endParaRPr lang="en-SI"/>
          </a:p>
        </p:txBody>
      </p:sp>
      <p:sp>
        <p:nvSpPr>
          <p:cNvPr id="8" name="Footer Placeholder 7">
            <a:extLst>
              <a:ext uri="{FF2B5EF4-FFF2-40B4-BE49-F238E27FC236}">
                <a16:creationId xmlns:a16="http://schemas.microsoft.com/office/drawing/2014/main" id="{0F446FFC-7AA9-468C-AEFC-F98C91210493}"/>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E2372166-25D6-4122-91EF-43554CC220B1}"/>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38296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2943-828F-4C5F-9E26-757ECF64F746}"/>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89CDA0FB-F7AB-4874-9154-EAA551B9EA43}"/>
              </a:ext>
            </a:extLst>
          </p:cNvPr>
          <p:cNvSpPr>
            <a:spLocks noGrp="1"/>
          </p:cNvSpPr>
          <p:nvPr>
            <p:ph type="dt" sz="half" idx="10"/>
          </p:nvPr>
        </p:nvSpPr>
        <p:spPr/>
        <p:txBody>
          <a:bodyPr/>
          <a:lstStyle/>
          <a:p>
            <a:endParaRPr lang="en-SI"/>
          </a:p>
        </p:txBody>
      </p:sp>
      <p:sp>
        <p:nvSpPr>
          <p:cNvPr id="4" name="Footer Placeholder 3">
            <a:extLst>
              <a:ext uri="{FF2B5EF4-FFF2-40B4-BE49-F238E27FC236}">
                <a16:creationId xmlns:a16="http://schemas.microsoft.com/office/drawing/2014/main" id="{77D95D74-6DFB-41C7-A9BD-62143C6D0587}"/>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5EEAB7F6-A7AE-4900-873A-05AD93CF35D1}"/>
              </a:ext>
            </a:extLst>
          </p:cNvPr>
          <p:cNvSpPr>
            <a:spLocks noGrp="1"/>
          </p:cNvSpPr>
          <p:nvPr>
            <p:ph type="sldNum" sz="quarter" idx="12"/>
          </p:nvPr>
        </p:nvSpPr>
        <p:spPr/>
        <p:txBody>
          <a:bodyPr/>
          <a:lstStyle/>
          <a:p>
            <a:fld id="{BA7BEDBE-C94E-4CE1-9E88-E746325437CA}" type="slidenum">
              <a:rPr lang="en-SI" smtClean="0"/>
              <a:t>‹#›</a:t>
            </a:fld>
            <a:endParaRPr lang="en-SI"/>
          </a:p>
        </p:txBody>
      </p:sp>
    </p:spTree>
    <p:extLst>
      <p:ext uri="{BB962C8B-B14F-4D97-AF65-F5344CB8AC3E}">
        <p14:creationId xmlns:p14="http://schemas.microsoft.com/office/powerpoint/2010/main" val="926050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27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04B98-AC44-49DA-A43B-EAD41D9E9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C4CC12A-AB2D-46F5-B026-E8B765E70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EA621F5D-1CF8-424B-B529-7A03A7CAB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I"/>
          </a:p>
        </p:txBody>
      </p:sp>
      <p:sp>
        <p:nvSpPr>
          <p:cNvPr id="5" name="Footer Placeholder 4">
            <a:extLst>
              <a:ext uri="{FF2B5EF4-FFF2-40B4-BE49-F238E27FC236}">
                <a16:creationId xmlns:a16="http://schemas.microsoft.com/office/drawing/2014/main" id="{939B8A17-C159-452C-A3C8-666170BDA5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102EE939-43EE-4D27-B994-AC787C32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BEDBE-C94E-4CE1-9E88-E746325437CA}" type="slidenum">
              <a:rPr lang="en-SI" smtClean="0"/>
              <a:t>‹#›</a:t>
            </a:fld>
            <a:endParaRPr lang="en-SI"/>
          </a:p>
        </p:txBody>
      </p:sp>
    </p:spTree>
    <p:extLst>
      <p:ext uri="{BB962C8B-B14F-4D97-AF65-F5344CB8AC3E}">
        <p14:creationId xmlns:p14="http://schemas.microsoft.com/office/powerpoint/2010/main" val="212826940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3392F-9D7B-4E2C-8863-44D7F9FF9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6AEE731F-FFBB-4DCD-BCDD-C72FB8ADC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9125ED24-E2F9-4BC8-97B1-7C1FAEE41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I"/>
          </a:p>
        </p:txBody>
      </p:sp>
      <p:sp>
        <p:nvSpPr>
          <p:cNvPr id="5" name="Footer Placeholder 4">
            <a:extLst>
              <a:ext uri="{FF2B5EF4-FFF2-40B4-BE49-F238E27FC236}">
                <a16:creationId xmlns:a16="http://schemas.microsoft.com/office/drawing/2014/main" id="{32C8E856-A72A-4638-9227-F99A5C7DFD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16E9E39A-8FFA-48A0-B246-A518F00CB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CB27B-CA43-4F16-A373-26B451650779}" type="slidenum">
              <a:rPr lang="en-SI" smtClean="0"/>
              <a:t>‹#›</a:t>
            </a:fld>
            <a:endParaRPr lang="en-SI"/>
          </a:p>
        </p:txBody>
      </p:sp>
    </p:spTree>
    <p:extLst>
      <p:ext uri="{BB962C8B-B14F-4D97-AF65-F5344CB8AC3E}">
        <p14:creationId xmlns:p14="http://schemas.microsoft.com/office/powerpoint/2010/main" val="41309619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5A1B8-EC0A-4DD0-9100-B8FFD4EB3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38">
            <a:extLst>
              <a:ext uri="{FF2B5EF4-FFF2-40B4-BE49-F238E27FC236}">
                <a16:creationId xmlns:a16="http://schemas.microsoft.com/office/drawing/2014/main" id="{20A77430-55B9-461E-9FEE-EA4E9569F98D}"/>
              </a:ext>
            </a:extLst>
          </p:cNvPr>
          <p:cNvSpPr txBox="1">
            <a:spLocks/>
          </p:cNvSpPr>
          <p:nvPr/>
        </p:nvSpPr>
        <p:spPr>
          <a:xfrm>
            <a:off x="4305754" y="1840292"/>
            <a:ext cx="6933291" cy="641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600"/>
              </a:spcBef>
              <a:buFont typeface="Arial" panose="020B0604020202020204" pitchFamily="34" charset="0"/>
              <a:buNone/>
            </a:pPr>
            <a:endParaRPr lang="en-US" sz="3200" dirty="0">
              <a:solidFill>
                <a:schemeClr val="tx1">
                  <a:lumMod val="75000"/>
                  <a:lumOff val="25000"/>
                </a:schemeClr>
              </a:solidFill>
              <a:latin typeface="Stag Sans Semibold" panose="020B0703040000020004" pitchFamily="34" charset="0"/>
            </a:endParaRPr>
          </a:p>
        </p:txBody>
      </p:sp>
      <p:sp>
        <p:nvSpPr>
          <p:cNvPr id="16" name="Text Placeholder 7">
            <a:extLst>
              <a:ext uri="{FF2B5EF4-FFF2-40B4-BE49-F238E27FC236}">
                <a16:creationId xmlns:a16="http://schemas.microsoft.com/office/drawing/2014/main" id="{BFDD2F81-21A3-418B-90EC-E2343269FF76}"/>
              </a:ext>
            </a:extLst>
          </p:cNvPr>
          <p:cNvSpPr txBox="1">
            <a:spLocks/>
          </p:cNvSpPr>
          <p:nvPr/>
        </p:nvSpPr>
        <p:spPr>
          <a:xfrm>
            <a:off x="190500" y="6353174"/>
            <a:ext cx="609600" cy="295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latin typeface="Stag Sans Book" panose="020B0503040000020004" pitchFamily="34" charset="0"/>
              </a:rPr>
              <a:t>4</a:t>
            </a:r>
            <a:endParaRPr lang="en-SI" sz="1400" dirty="0">
              <a:solidFill>
                <a:schemeClr val="bg1">
                  <a:lumMod val="85000"/>
                </a:schemeClr>
              </a:solidFill>
              <a:latin typeface="Stag Sans Book" panose="020B0503040000020004" pitchFamily="34" charset="0"/>
            </a:endParaRPr>
          </a:p>
        </p:txBody>
      </p:sp>
      <p:sp>
        <p:nvSpPr>
          <p:cNvPr id="13" name="Title 13">
            <a:extLst>
              <a:ext uri="{FF2B5EF4-FFF2-40B4-BE49-F238E27FC236}">
                <a16:creationId xmlns:a16="http://schemas.microsoft.com/office/drawing/2014/main" id="{4891CA8D-A7A5-4FBB-959F-CF07A54C7B08}"/>
              </a:ext>
            </a:extLst>
          </p:cNvPr>
          <p:cNvSpPr>
            <a:spLocks noGrp="1"/>
          </p:cNvSpPr>
          <p:nvPr>
            <p:ph type="title"/>
          </p:nvPr>
        </p:nvSpPr>
        <p:spPr>
          <a:xfrm>
            <a:off x="2926080" y="1447306"/>
            <a:ext cx="8943422" cy="1846151"/>
          </a:xfrm>
        </p:spPr>
        <p:txBody>
          <a:bodyPr/>
          <a:lstStyle/>
          <a:p>
            <a:pPr algn="ctr"/>
            <a:r>
              <a:rPr lang="sl-SI" noProof="0" dirty="0">
                <a:solidFill>
                  <a:schemeClr val="bg2">
                    <a:lumMod val="25000"/>
                  </a:schemeClr>
                </a:solidFill>
                <a:latin typeface="Trebuchet MS" panose="020B0603020202020204" pitchFamily="34" charset="0"/>
              </a:rPr>
              <a:t>Osnovno usposabljanje s področja obravnavanja in varovanja tajnih podatkov stopnje INTERNO</a:t>
            </a:r>
          </a:p>
        </p:txBody>
      </p:sp>
      <p:sp>
        <p:nvSpPr>
          <p:cNvPr id="7" name="PoljeZBesedilom 6"/>
          <p:cNvSpPr txBox="1"/>
          <p:nvPr/>
        </p:nvSpPr>
        <p:spPr>
          <a:xfrm>
            <a:off x="4940340" y="6591805"/>
            <a:ext cx="4138923" cy="276999"/>
          </a:xfrm>
          <a:prstGeom prst="rect">
            <a:avLst/>
          </a:prstGeom>
          <a:noFill/>
        </p:spPr>
        <p:txBody>
          <a:bodyPr wrap="square" rtlCol="0">
            <a:spAutoFit/>
          </a:bodyPr>
          <a:lstStyle/>
          <a:p>
            <a:pPr algn="ctr"/>
            <a:r>
              <a:rPr lang="sl-SI" sz="1200" dirty="0">
                <a:latin typeface="Trebuchet MS" panose="020B0603020202020204" pitchFamily="34" charset="0"/>
              </a:rPr>
              <a:t>Ljubljana, 25. 2. 2026</a:t>
            </a:r>
          </a:p>
        </p:txBody>
      </p:sp>
      <p:pic>
        <p:nvPicPr>
          <p:cNvPr id="5" name="Graphic 4">
            <a:extLst>
              <a:ext uri="{FF2B5EF4-FFF2-40B4-BE49-F238E27FC236}">
                <a16:creationId xmlns:a16="http://schemas.microsoft.com/office/drawing/2014/main" id="{0050F2F6-2AC3-2793-6A8E-0A8FD40BCF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7100" y="3773744"/>
            <a:ext cx="2597396" cy="1298698"/>
          </a:xfrm>
          <a:prstGeom prst="rect">
            <a:avLst/>
          </a:prstGeom>
        </p:spPr>
      </p:pic>
    </p:spTree>
    <p:extLst>
      <p:ext uri="{BB962C8B-B14F-4D97-AF65-F5344CB8AC3E}">
        <p14:creationId xmlns:p14="http://schemas.microsoft.com/office/powerpoint/2010/main" val="281313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3. </a:t>
            </a:r>
            <a:r>
              <a:rPr lang="sv-SE" sz="2400" noProof="1">
                <a:solidFill>
                  <a:schemeClr val="tx1">
                    <a:lumMod val="95000"/>
                    <a:lumOff val="5000"/>
                  </a:schemeClr>
                </a:solidFill>
                <a:latin typeface="Trebuchet MS" panose="020B0603020202020204" pitchFamily="34" charset="0"/>
              </a:rPr>
              <a:t>Varovanje oseb, prostorov, dokumentov, medijev in komunikacij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3354765"/>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Pooblaščene osebe lahko obdelujejo TP stopnje tajnosti INTERNO na svojem delovnem mestu. V prisotnosti ostalih oseb na pisalnih mizah ne sme biti delovnih dokumentov, ki vsebujejo TP, oziroma je nepooblaščenim osebam potrebno onemogočiti vpogled v tovrstne dokumente. Ko zapustijo delovno mesto, morajo dokumente, ki vsebujejo TP, bodisi zakleniti v predalnik, bodisi jih vrniti v kovinsko omaro, kjer se hranijo.</a:t>
            </a: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Vsa dokumentacija v elektronski obliki označena s stopnjo tajnosti INTERNO se hrani in izmenjuje preko sistema KIS NCKU, kjer se avtomatsko beleži in hrani revizijska sleda prijave in aktivnosti v sistemu.</a:t>
            </a: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Elektronski prenos TP stopnje tajnosti INTERNO izven upravnega območja je dovoljen le z uporabo kriptografskih rešitev, ki jih je odobril Urad RS za varovanje tajnih podatkov.</a:t>
            </a:r>
          </a:p>
          <a:p>
            <a:pPr marL="171450" indent="-171450" algn="just">
              <a:spcBef>
                <a:spcPts val="600"/>
              </a:spcBef>
              <a:buFont typeface="Arial" panose="020B0604020202020204" pitchFamily="34" charset="0"/>
              <a:buChar char="•"/>
            </a:pPr>
            <a:r>
              <a:rPr lang="sl-SI" sz="1600" u="sng" noProof="1">
                <a:latin typeface="Trebuchet MS" panose="020B0603020202020204" pitchFamily="34" charset="0"/>
              </a:rPr>
              <a:t>Dokumentacija s TP stopnje tajnosti INTERNO, se pošilja le v zaprti dvojni neprosojni kuverti s priporočeno pošto s povratnico ali preko sistema KIS NCKU.</a:t>
            </a:r>
          </a:p>
          <a:p>
            <a:pPr algn="just">
              <a:spcBef>
                <a:spcPts val="600"/>
              </a:spcBef>
            </a:pPr>
            <a:endParaRPr lang="sl-SI" sz="1600" noProof="1">
              <a:latin typeface="Trebuchet MS" panose="020B0603020202020204" pitchFamily="34" charset="0"/>
            </a:endParaRPr>
          </a:p>
        </p:txBody>
      </p:sp>
    </p:spTree>
    <p:extLst>
      <p:ext uri="{BB962C8B-B14F-4D97-AF65-F5344CB8AC3E}">
        <p14:creationId xmlns:p14="http://schemas.microsoft.com/office/powerpoint/2010/main" val="313223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4. Način označevanje stopenj tajnosti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4001095"/>
          </a:xfrm>
          <a:prstGeom prst="rect">
            <a:avLst/>
          </a:prstGeom>
          <a:noFill/>
        </p:spPr>
        <p:txBody>
          <a:bodyPr wrap="square">
            <a:spAutoFit/>
          </a:bodyPr>
          <a:lstStyle/>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Na dokumentaciji se mora oznaka tajnosti INTERNO zapisati na sredino na vrh ter dno dokumenta in se mora jasno razlikovati od drugih zapisov, pri čemer se za zapis oznake stopnje tajnosti INTERNO uporabi druga vrsta pisave in njene črke morajo biti večje od črk preostalih zapisov.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Dokumentacija v fizični obliki se zapakira v notranjo neprosojno kuverto, na kateri se zgoraj levo zapiše pošiljatelj, pod tem datum pošiljanja in šifra dokumenta, desno spodaj prejemnik, desno zgoraj pa se zapiše stopnja tajnosti INTERNO. Na zunanji neprosojni ovojnici morajo biti podatki o naslovniku, pošiljatelju in številka dokumenta. Iz oznak na zunanji ovojnici ne sme biti razvidno, da vsebuje tajni podatek.</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Dokumentacija, poslana v elektronski obliki, preko sistema KIS NCKU, mora biti naslovljena neposredno na prejemnike in ne na splošne elektronske naslove.</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p:txBody>
      </p:sp>
    </p:spTree>
    <p:extLst>
      <p:ext uri="{BB962C8B-B14F-4D97-AF65-F5344CB8AC3E}">
        <p14:creationId xmlns:p14="http://schemas.microsoft.com/office/powerpoint/2010/main" val="78803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1182039" y="1787801"/>
            <a:ext cx="9974224" cy="661720"/>
          </a:xfrm>
          <a:prstGeom prst="rect">
            <a:avLst/>
          </a:prstGeom>
          <a:noFill/>
        </p:spPr>
        <p:txBody>
          <a:bodyPr wrap="square">
            <a:spAutoFit/>
          </a:bodyPr>
          <a:lstStyle/>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p:txBody>
      </p:sp>
      <p:pic>
        <p:nvPicPr>
          <p:cNvPr id="3" name="Picture 2"/>
          <p:cNvPicPr>
            <a:picLocks noChangeAspect="1"/>
          </p:cNvPicPr>
          <p:nvPr/>
        </p:nvPicPr>
        <p:blipFill>
          <a:blip r:embed="rId3"/>
          <a:stretch>
            <a:fillRect/>
          </a:stretch>
        </p:blipFill>
        <p:spPr>
          <a:xfrm>
            <a:off x="3937829" y="377687"/>
            <a:ext cx="4316342" cy="6102625"/>
          </a:xfrm>
          <a:prstGeom prst="rect">
            <a:avLst/>
          </a:prstGeom>
        </p:spPr>
      </p:pic>
    </p:spTree>
    <p:extLst>
      <p:ext uri="{BB962C8B-B14F-4D97-AF65-F5344CB8AC3E}">
        <p14:creationId xmlns:p14="http://schemas.microsoft.com/office/powerpoint/2010/main" val="50993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1182039" y="1787801"/>
            <a:ext cx="9974224" cy="661720"/>
          </a:xfrm>
          <a:prstGeom prst="rect">
            <a:avLst/>
          </a:prstGeom>
          <a:noFill/>
        </p:spPr>
        <p:txBody>
          <a:bodyPr wrap="square">
            <a:spAutoFit/>
          </a:bodyPr>
          <a:lstStyle/>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p:txBody>
      </p:sp>
      <p:pic>
        <p:nvPicPr>
          <p:cNvPr id="8" name="Picture 7"/>
          <p:cNvPicPr>
            <a:picLocks noChangeAspect="1"/>
          </p:cNvPicPr>
          <p:nvPr/>
        </p:nvPicPr>
        <p:blipFill>
          <a:blip r:embed="rId3"/>
          <a:stretch>
            <a:fillRect/>
          </a:stretch>
        </p:blipFill>
        <p:spPr>
          <a:xfrm>
            <a:off x="6795892" y="1557886"/>
            <a:ext cx="3879910" cy="3016356"/>
          </a:xfrm>
          <a:prstGeom prst="rect">
            <a:avLst/>
          </a:prstGeom>
        </p:spPr>
      </p:pic>
      <p:pic>
        <p:nvPicPr>
          <p:cNvPr id="10" name="Picture 9"/>
          <p:cNvPicPr>
            <a:picLocks noChangeAspect="1"/>
          </p:cNvPicPr>
          <p:nvPr/>
        </p:nvPicPr>
        <p:blipFill>
          <a:blip r:embed="rId4"/>
          <a:stretch>
            <a:fillRect/>
          </a:stretch>
        </p:blipFill>
        <p:spPr>
          <a:xfrm>
            <a:off x="1721699" y="1572768"/>
            <a:ext cx="3892154" cy="3001473"/>
          </a:xfrm>
          <a:prstGeom prst="rect">
            <a:avLst/>
          </a:prstGeom>
        </p:spPr>
      </p:pic>
    </p:spTree>
    <p:extLst>
      <p:ext uri="{BB962C8B-B14F-4D97-AF65-F5344CB8AC3E}">
        <p14:creationId xmlns:p14="http://schemas.microsoft.com/office/powerpoint/2010/main" val="269803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5. </a:t>
            </a:r>
            <a:r>
              <a:rPr lang="pt-BR" sz="2400" noProof="1">
                <a:solidFill>
                  <a:schemeClr val="tx1">
                    <a:lumMod val="95000"/>
                    <a:lumOff val="5000"/>
                  </a:schemeClr>
                </a:solidFill>
                <a:latin typeface="Trebuchet MS" panose="020B0603020202020204" pitchFamily="34" charset="0"/>
              </a:rPr>
              <a:t>Varovanje opreme, s katero se obravnavajo TP</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1077218"/>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u="sng" noProof="1">
                <a:latin typeface="Trebuchet MS" panose="020B0603020202020204" pitchFamily="34" charset="0"/>
              </a:rPr>
              <a:t>TP se na računalniški opremi le obdelujejo in ne shranjujejo. </a:t>
            </a:r>
            <a:r>
              <a:rPr lang="sl-SI" sz="1600" noProof="1">
                <a:latin typeface="Trebuchet MS" panose="020B0603020202020204" pitchFamily="34" charset="0"/>
              </a:rPr>
              <a:t>Za izvajanje delovnih nalog lahko pooblaščene osebe dokumentacijo izpišejo ali fotokopirajo. Nepotrebno papirno dokumentacijo morajo po uporabi komisijsko (prisotnost vsaj še ene pooblaščene osebe) uničiti, razrezati z rezalnikom papirja v upravnem območju.</a:t>
            </a:r>
          </a:p>
        </p:txBody>
      </p:sp>
    </p:spTree>
    <p:extLst>
      <p:ext uri="{BB962C8B-B14F-4D97-AF65-F5344CB8AC3E}">
        <p14:creationId xmlns:p14="http://schemas.microsoft.com/office/powerpoint/2010/main" val="361714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6. U</a:t>
            </a:r>
            <a:r>
              <a:rPr lang="pt-BR" sz="2400" noProof="1">
                <a:solidFill>
                  <a:schemeClr val="tx1">
                    <a:lumMod val="95000"/>
                    <a:lumOff val="5000"/>
                  </a:schemeClr>
                </a:solidFill>
                <a:latin typeface="Trebuchet MS" panose="020B0603020202020204" pitchFamily="34" charset="0"/>
              </a:rPr>
              <a:t>krepi in postopki varovanja TP</a:t>
            </a:r>
            <a:r>
              <a:rPr lang="sl-SI" sz="2400" noProof="1">
                <a:solidFill>
                  <a:schemeClr val="tx1">
                    <a:lumMod val="95000"/>
                    <a:lumOff val="5000"/>
                  </a:schemeClr>
                </a:solidFill>
                <a:latin typeface="Trebuchet MS" panose="020B0603020202020204" pitchFamily="34" charset="0"/>
              </a:rPr>
              <a:t> (povzetek)</a:t>
            </a:r>
            <a:endParaRPr lang="pt-BR" sz="2400" noProof="1">
              <a:solidFill>
                <a:schemeClr val="tx1">
                  <a:lumMod val="95000"/>
                  <a:lumOff val="5000"/>
                </a:schemeClr>
              </a:solidFill>
              <a:latin typeface="Trebuchet MS" panose="020B0603020202020204" pitchFamily="34" charset="0"/>
            </a:endParaRPr>
          </a:p>
          <a:p>
            <a:pPr marL="0" indent="0">
              <a:buNone/>
            </a:pPr>
            <a:r>
              <a:rPr lang="pt-BR" sz="2400" noProof="1">
                <a:solidFill>
                  <a:schemeClr val="tx1">
                    <a:lumMod val="95000"/>
                    <a:lumOff val="5000"/>
                  </a:schemeClr>
                </a:solidFill>
                <a:latin typeface="Trebuchet MS" panose="020B0603020202020204" pitchFamily="34" charset="0"/>
              </a:rPr>
              <a:t>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4970591"/>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Zaradi varovanja TP so pooblaščene osebe na delovnih mestih dolžne izvajati naslednje splošne varnostne ukrepe:</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podpisati Izjavo preverjane osebe, v kolikor pooblaščene osebe dostopajo do KIS NCKU pa tudi Izjavo EU za stopnjo tajnosti INTERNO ter Izjavo NATO za stopnjo tajnosti INTERNO;</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seznaniti družbo Plinovodi d.o.o. z morebitno okoliščino iz drugega odstavka 3. člena tega pravilnika (pravnomočna obsodba za naklepno KD, vložitev pravnomočne obtožnice);</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zaklepati pisalne mize in kovinsko omaro v katerih se hranijo TP, kadar niso na svojem delovnem mestu;</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poskrbeti, da v prisotnosti ostalih oseb, na pisalnih mizah ni delovnih dokumentov oziroma nepooblaščenim osebam onemogočiti vpogled v delovne dokumente; </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po končani izdelavi dokumentov s TP poskrbeti za uničenje delovnega gradiva nastalega pri izdelavi dokumentov.</a:t>
            </a:r>
          </a:p>
          <a:p>
            <a:pPr lvl="2" algn="just">
              <a:spcBef>
                <a:spcPts val="600"/>
              </a:spcBef>
            </a:pPr>
            <a:endParaRPr lang="sl-SI" sz="1600" noProof="1">
              <a:latin typeface="Trebuchet MS" panose="020B0603020202020204" pitchFamily="34" charset="0"/>
            </a:endParaRPr>
          </a:p>
          <a:p>
            <a:pPr lvl="2" algn="just">
              <a:spcBef>
                <a:spcPts val="600"/>
              </a:spcBef>
            </a:pPr>
            <a:r>
              <a:rPr lang="sl-SI" sz="1600" u="sng" noProof="1">
                <a:latin typeface="Trebuchet MS" panose="020B0603020202020204" pitchFamily="34" charset="0"/>
              </a:rPr>
              <a:t>Ob morebitni zlorabi TP morajo pooblaščene osebe takoj obvestiti pošiljatelja tajnih dokumentov.</a:t>
            </a:r>
          </a:p>
          <a:p>
            <a:pPr marL="1085850" lvl="2"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algn="just">
              <a:spcBef>
                <a:spcPts val="600"/>
              </a:spcBef>
            </a:pPr>
            <a:r>
              <a:rPr lang="sl-SI" sz="1600" noProof="1">
                <a:latin typeface="Trebuchet MS" panose="020B0603020202020204" pitchFamily="34" charset="0"/>
              </a:rPr>
              <a:t>	</a:t>
            </a:r>
          </a:p>
        </p:txBody>
      </p:sp>
    </p:spTree>
    <p:extLst>
      <p:ext uri="{BB962C8B-B14F-4D97-AF65-F5344CB8AC3E}">
        <p14:creationId xmlns:p14="http://schemas.microsoft.com/office/powerpoint/2010/main" val="252290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7</a:t>
            </a:r>
            <a:r>
              <a:rPr lang="pt-BR" sz="2400" noProof="1">
                <a:solidFill>
                  <a:schemeClr val="tx1">
                    <a:lumMod val="95000"/>
                    <a:lumOff val="5000"/>
                  </a:schemeClr>
                </a:solidFill>
                <a:latin typeface="Trebuchet MS" panose="020B0603020202020204" pitchFamily="34" charset="0"/>
              </a:rPr>
              <a:t>. Evidentiranje dostopov do TP</a:t>
            </a:r>
          </a:p>
          <a:p>
            <a:pPr marL="0" indent="0">
              <a:buNone/>
            </a:pPr>
            <a:r>
              <a:rPr lang="pt-BR" sz="2400" noProof="1">
                <a:solidFill>
                  <a:schemeClr val="tx1">
                    <a:lumMod val="95000"/>
                    <a:lumOff val="5000"/>
                  </a:schemeClr>
                </a:solidFill>
                <a:latin typeface="Trebuchet MS" panose="020B0603020202020204" pitchFamily="34" charset="0"/>
              </a:rPr>
              <a:t>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3016210"/>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Ključe kovinske omare, v kateri se hrani </a:t>
            </a:r>
            <a:r>
              <a:rPr lang="sl-SI" sz="1600" u="sng" noProof="1">
                <a:latin typeface="Trebuchet MS" panose="020B0603020202020204" pitchFamily="34" charset="0"/>
              </a:rPr>
              <a:t>fizična dokumentacija </a:t>
            </a:r>
            <a:r>
              <a:rPr lang="sl-SI" sz="1600" noProof="1">
                <a:latin typeface="Trebuchet MS" panose="020B0603020202020204" pitchFamily="34" charset="0"/>
              </a:rPr>
              <a:t>s TP, imata Direktor tehničnega sektorja in Vodja pravne pisarne. Evidentiranje dostopov do TP v fizični obliki vodi Direktor tehničnega sektorja ali Vodja pravne pisarne v elektronskem registru EVIDENCA DOSTOPOV DO TAJNIH PODATKOV.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Pooblaščena oseba, ki dostopa do TP, je o tem dolžna seznaniti Direktorja tehničnega sektorja ali Vodjo pravne pisarne, da se v elektronskem registru lahko evidentira dostop do TP.</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Evidentiranje dostopov in aktivnosti do TP </a:t>
            </a:r>
            <a:r>
              <a:rPr lang="sl-SI" sz="1600" u="sng" noProof="1">
                <a:latin typeface="Trebuchet MS" panose="020B0603020202020204" pitchFamily="34" charset="0"/>
              </a:rPr>
              <a:t>v elektronski obliki </a:t>
            </a:r>
            <a:r>
              <a:rPr lang="sl-SI" sz="1600" noProof="1">
                <a:latin typeface="Trebuchet MS" panose="020B0603020202020204" pitchFamily="34" charset="0"/>
              </a:rPr>
              <a:t>samodejno zagotavlja KIS NCKU.</a:t>
            </a:r>
          </a:p>
          <a:p>
            <a:pPr algn="just">
              <a:spcBef>
                <a:spcPts val="600"/>
              </a:spcBef>
            </a:pPr>
            <a:endParaRPr lang="sl-SI" sz="1600" noProof="1">
              <a:latin typeface="Trebuchet MS" panose="020B0603020202020204" pitchFamily="34" charset="0"/>
            </a:endParaRPr>
          </a:p>
          <a:p>
            <a:pPr algn="just">
              <a:spcBef>
                <a:spcPts val="600"/>
              </a:spcBef>
            </a:pPr>
            <a:endParaRPr lang="sl-SI" sz="1600" noProof="1">
              <a:latin typeface="Trebuchet MS" panose="020B0603020202020204" pitchFamily="34" charset="0"/>
            </a:endParaRPr>
          </a:p>
        </p:txBody>
      </p:sp>
    </p:spTree>
    <p:extLst>
      <p:ext uri="{BB962C8B-B14F-4D97-AF65-F5344CB8AC3E}">
        <p14:creationId xmlns:p14="http://schemas.microsoft.com/office/powerpoint/2010/main" val="170388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8. </a:t>
            </a:r>
            <a:r>
              <a:rPr lang="pt-BR" sz="2400" noProof="1">
                <a:solidFill>
                  <a:schemeClr val="tx1">
                    <a:lumMod val="95000"/>
                    <a:lumOff val="5000"/>
                  </a:schemeClr>
                </a:solidFill>
                <a:latin typeface="Trebuchet MS" panose="020B0603020202020204" pitchFamily="34" charset="0"/>
              </a:rPr>
              <a:t>Evidentiranje prejema in distribucije TP</a:t>
            </a:r>
          </a:p>
          <a:p>
            <a:pPr marL="0" indent="0">
              <a:buNone/>
            </a:pPr>
            <a:r>
              <a:rPr lang="pt-BR" sz="2400" noProof="1">
                <a:solidFill>
                  <a:schemeClr val="tx1">
                    <a:lumMod val="95000"/>
                    <a:lumOff val="5000"/>
                  </a:schemeClr>
                </a:solidFill>
                <a:latin typeface="Trebuchet MS" panose="020B0603020202020204" pitchFamily="34" charset="0"/>
              </a:rPr>
              <a:t>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3262432"/>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Prejeto dokumentacijo označeno s stopnjo tajnosti INTERNO </a:t>
            </a:r>
            <a:r>
              <a:rPr lang="sl-SI" sz="1600" u="sng" noProof="1">
                <a:latin typeface="Trebuchet MS" panose="020B0603020202020204" pitchFamily="34" charset="0"/>
              </a:rPr>
              <a:t>v fizični obliki</a:t>
            </a:r>
            <a:r>
              <a:rPr lang="sl-SI" sz="1600" noProof="1">
                <a:latin typeface="Trebuchet MS" panose="020B0603020202020204" pitchFamily="34" charset="0"/>
              </a:rPr>
              <a:t>, so zaposleni v vložišču dolžni takoj (brez odpiranja) predati v roke pooblaščeni osebi za dostop do TP, ki prejem dokumentacije </a:t>
            </a:r>
            <a:r>
              <a:rPr lang="sl-SI" sz="1600" u="sng" noProof="1">
                <a:latin typeface="Trebuchet MS" panose="020B0603020202020204" pitchFamily="34" charset="0"/>
              </a:rPr>
              <a:t>v fizični obliki potrdi z vpisom v dostavno knjigo</a:t>
            </a:r>
            <a:r>
              <a:rPr lang="sl-SI" sz="1600" noProof="1">
                <a:latin typeface="Trebuchet MS" panose="020B0603020202020204" pitchFamily="34" charset="0"/>
              </a:rPr>
              <a:t>.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Pooblaščena oseba o prejemu dokumentacije označeno s stopnjo tajnosti INTERNO </a:t>
            </a:r>
            <a:r>
              <a:rPr lang="sl-SI" sz="1600" u="sng" noProof="1">
                <a:latin typeface="Trebuchet MS" panose="020B0603020202020204" pitchFamily="34" charset="0"/>
              </a:rPr>
              <a:t>v fizični obliki </a:t>
            </a:r>
            <a:r>
              <a:rPr lang="sl-SI" sz="1600" noProof="1">
                <a:latin typeface="Trebuchet MS" panose="020B0603020202020204" pitchFamily="34" charset="0"/>
              </a:rPr>
              <a:t>obvesti Direktorja tehničnega sektorja ali Vodjo pravne pisarne, ki evidentirata prejem TP z vpisom v elektronski register EVIDENCA PREJETE/IZDANE POŠTE S TAJNIMI PODATKI.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Evidentiranje prejema TP stopnje tajnosti INTERNO </a:t>
            </a:r>
            <a:r>
              <a:rPr lang="sl-SI" sz="1600" u="sng" noProof="1">
                <a:latin typeface="Trebuchet MS" panose="020B0603020202020204" pitchFamily="34" charset="0"/>
              </a:rPr>
              <a:t>v elektronski obliki </a:t>
            </a:r>
            <a:r>
              <a:rPr lang="sl-SI" sz="1600" noProof="1">
                <a:latin typeface="Trebuchet MS" panose="020B0603020202020204" pitchFamily="34" charset="0"/>
              </a:rPr>
              <a:t>samodejno zagotavlja KIS NCKU. </a:t>
            </a:r>
          </a:p>
          <a:p>
            <a:pPr algn="just">
              <a:spcBef>
                <a:spcPts val="600"/>
              </a:spcBef>
            </a:pPr>
            <a:endParaRPr lang="sl-SI" sz="1600" noProof="1">
              <a:latin typeface="Trebuchet MS" panose="020B0603020202020204" pitchFamily="34" charset="0"/>
            </a:endParaRPr>
          </a:p>
          <a:p>
            <a:pPr algn="just">
              <a:spcBef>
                <a:spcPts val="600"/>
              </a:spcBef>
            </a:pPr>
            <a:endParaRPr lang="sl-SI" sz="1600" noProof="1">
              <a:latin typeface="Trebuchet MS" panose="020B0603020202020204" pitchFamily="34" charset="0"/>
            </a:endParaRPr>
          </a:p>
        </p:txBody>
      </p:sp>
    </p:spTree>
    <p:extLst>
      <p:ext uri="{BB962C8B-B14F-4D97-AF65-F5344CB8AC3E}">
        <p14:creationId xmlns:p14="http://schemas.microsoft.com/office/powerpoint/2010/main" val="413851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8. </a:t>
            </a:r>
            <a:r>
              <a:rPr lang="pt-BR" sz="2400" noProof="1">
                <a:solidFill>
                  <a:schemeClr val="tx1">
                    <a:lumMod val="95000"/>
                    <a:lumOff val="5000"/>
                  </a:schemeClr>
                </a:solidFill>
                <a:latin typeface="Trebuchet MS" panose="020B0603020202020204" pitchFamily="34" charset="0"/>
              </a:rPr>
              <a:t>Evidentiranje prejema in distribucije TP</a:t>
            </a:r>
          </a:p>
          <a:p>
            <a:pPr marL="0" indent="0">
              <a:buNone/>
            </a:pPr>
            <a:r>
              <a:rPr lang="pt-BR" sz="2400" noProof="1">
                <a:solidFill>
                  <a:schemeClr val="tx1">
                    <a:lumMod val="95000"/>
                    <a:lumOff val="5000"/>
                  </a:schemeClr>
                </a:solidFill>
                <a:latin typeface="Trebuchet MS" panose="020B0603020202020204" pitchFamily="34" charset="0"/>
              </a:rPr>
              <a:t>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2939266"/>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Pooblaščena oseba za dostop do TP mora glede načrtovane distribucije TP državnim organom </a:t>
            </a:r>
            <a:r>
              <a:rPr lang="sl-SI" sz="1600" u="sng" noProof="1">
                <a:latin typeface="Trebuchet MS" panose="020B0603020202020204" pitchFamily="34" charset="0"/>
              </a:rPr>
              <a:t>v fizični obliki </a:t>
            </a:r>
            <a:r>
              <a:rPr lang="sl-SI" sz="1600" noProof="1">
                <a:latin typeface="Trebuchet MS" panose="020B0603020202020204" pitchFamily="34" charset="0"/>
              </a:rPr>
              <a:t>seznaniti Direktorja tehničnega sektorja ali Vodjo pravne pisarne, ki sta zadolžena za distribucijo TP. Evidentiranje poslanih TP v fizični obliki v elektronskem registru EVIDENCA PREJETE/IZDANE POŠTE S TAJNIMI PODATKI izvaja Direktor tehničnega sektorja oziroma Vodja pravne pisarne.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Za distribucijo TP državnim organom v </a:t>
            </a:r>
            <a:r>
              <a:rPr lang="sl-SI" sz="1600" u="sng" noProof="1">
                <a:latin typeface="Trebuchet MS" panose="020B0603020202020204" pitchFamily="34" charset="0"/>
              </a:rPr>
              <a:t>elektronski obliki </a:t>
            </a:r>
            <a:r>
              <a:rPr lang="sl-SI" sz="1600" noProof="1">
                <a:latin typeface="Trebuchet MS" panose="020B0603020202020204" pitchFamily="34" charset="0"/>
              </a:rPr>
              <a:t>je zadolžena oseba, ki ima dostop do KIS NCKU, v kolikor se dokumentacija pošilja preko KIS NCKU.</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Evidentiranje poslanih TP </a:t>
            </a:r>
            <a:r>
              <a:rPr lang="sl-SI" sz="1600" u="sng" noProof="1">
                <a:latin typeface="Trebuchet MS" panose="020B0603020202020204" pitchFamily="34" charset="0"/>
              </a:rPr>
              <a:t>v elektronski obliki </a:t>
            </a:r>
            <a:r>
              <a:rPr lang="sl-SI" sz="1600" noProof="1">
                <a:latin typeface="Trebuchet MS" panose="020B0603020202020204" pitchFamily="34" charset="0"/>
              </a:rPr>
              <a:t>samodejno zagotavlja KIS NCKU.</a:t>
            </a:r>
          </a:p>
          <a:p>
            <a:pPr algn="just">
              <a:spcBef>
                <a:spcPts val="600"/>
              </a:spcBef>
            </a:pPr>
            <a:endParaRPr lang="sl-SI" sz="1600" noProof="1">
              <a:latin typeface="Trebuchet MS" panose="020B0603020202020204" pitchFamily="34" charset="0"/>
            </a:endParaRPr>
          </a:p>
        </p:txBody>
      </p:sp>
    </p:spTree>
    <p:extLst>
      <p:ext uri="{BB962C8B-B14F-4D97-AF65-F5344CB8AC3E}">
        <p14:creationId xmlns:p14="http://schemas.microsoft.com/office/powerpoint/2010/main" val="392717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9. </a:t>
            </a:r>
            <a:r>
              <a:rPr lang="pt-BR" sz="2400" noProof="1">
                <a:solidFill>
                  <a:schemeClr val="tx1">
                    <a:lumMod val="95000"/>
                    <a:lumOff val="5000"/>
                  </a:schemeClr>
                </a:solidFill>
                <a:latin typeface="Trebuchet MS" panose="020B0603020202020204" pitchFamily="34" charset="0"/>
              </a:rPr>
              <a:t>Sklep o določitvi upravnega območja </a:t>
            </a:r>
          </a:p>
          <a:p>
            <a:pPr marL="0" indent="0">
              <a:buNone/>
            </a:pPr>
            <a:endParaRPr lang="pt-BR" sz="2400" noProof="1">
              <a:solidFill>
                <a:schemeClr val="tx1">
                  <a:lumMod val="95000"/>
                  <a:lumOff val="5000"/>
                </a:schemeClr>
              </a:solidFill>
              <a:latin typeface="Trebuchet MS" panose="020B0603020202020204" pitchFamily="34" charset="0"/>
            </a:endParaRPr>
          </a:p>
          <a:p>
            <a:pPr marL="0" indent="0">
              <a:buNone/>
            </a:pPr>
            <a:r>
              <a:rPr lang="pt-BR" sz="2400" noProof="1">
                <a:solidFill>
                  <a:schemeClr val="tx1">
                    <a:lumMod val="95000"/>
                    <a:lumOff val="5000"/>
                  </a:schemeClr>
                </a:solidFill>
                <a:latin typeface="Trebuchet MS" panose="020B0603020202020204" pitchFamily="34" charset="0"/>
              </a:rPr>
              <a:t>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3185487"/>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V družbi je od 1. 9. 2025 dalje upravno območje določeno v prostoru z ločenim vhodom v pritličju Metro servisnega objekta, v okviru katerega se lahko obravnavajo TP stopnje INTERNO.</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V upravno območje lahko vstopajo zaposleni, pri čemer nadzor vstopa temelji na (1.) sistemu fizične in samodejne kontrole in (2.) evidentiranja vstopa v upravno območje. </a:t>
            </a:r>
            <a:r>
              <a:rPr lang="sl-SI" sz="1600" u="sng" noProof="1">
                <a:latin typeface="Trebuchet MS" panose="020B0603020202020204" pitchFamily="34" charset="0"/>
              </a:rPr>
              <a:t>Obiskovalci lahko vstopajo in se gibljejo ter zadržujejo v upravnem območju le v spremstvu zaposlenih oseb družbe Plinovodi d.o.o.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Dostop do KIS NCKU je omogočen samo osebam, ki izpolnjujejo vse pogoje ter za katere je družba Plinovodi d.o.o. na Ministrstvo za obrambo podala Zahtevek za vzpostavitev dostopa uporabnika do osnovnih informacijskih storitev KIS NCKU. </a:t>
            </a:r>
          </a:p>
          <a:p>
            <a:pPr algn="just">
              <a:spcBef>
                <a:spcPts val="600"/>
              </a:spcBef>
            </a:pPr>
            <a:endParaRPr lang="sl-SI" sz="1600" noProof="1">
              <a:latin typeface="Trebuchet MS" panose="020B0603020202020204" pitchFamily="34" charset="0"/>
            </a:endParaRPr>
          </a:p>
        </p:txBody>
      </p:sp>
    </p:spTree>
    <p:extLst>
      <p:ext uri="{BB962C8B-B14F-4D97-AF65-F5344CB8AC3E}">
        <p14:creationId xmlns:p14="http://schemas.microsoft.com/office/powerpoint/2010/main" val="27689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Uvodno o varstvu tajnih podatkov (TP)</a:t>
            </a:r>
          </a:p>
          <a:p>
            <a:pPr marL="0" indent="0">
              <a:buFont typeface="Arial" panose="020B0604020202020204" pitchFamily="34" charse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4970591"/>
          </a:xfrm>
          <a:prstGeom prst="rect">
            <a:avLst/>
          </a:prstGeom>
          <a:noFill/>
        </p:spPr>
        <p:txBody>
          <a:bodyPr wrap="square">
            <a:spAutoFit/>
          </a:bodyPr>
          <a:lstStyle/>
          <a:p>
            <a:pPr algn="just">
              <a:spcBef>
                <a:spcPts val="600"/>
              </a:spcBef>
            </a:pPr>
            <a:r>
              <a:rPr lang="sl-SI" sz="1600" noProof="1">
                <a:latin typeface="Trebuchet MS" panose="020B0603020202020204" pitchFamily="34" charset="0"/>
              </a:rPr>
              <a:t>Pravni viri:</a:t>
            </a:r>
          </a:p>
          <a:p>
            <a:pPr marL="628650" lvl="1" indent="-171450" algn="just">
              <a:spcBef>
                <a:spcPts val="600"/>
              </a:spcBef>
              <a:buFont typeface="Arial" panose="020B0604020202020204" pitchFamily="34" charset="0"/>
              <a:buChar char="•"/>
            </a:pPr>
            <a:r>
              <a:rPr lang="pl-PL" sz="1600" noProof="1">
                <a:latin typeface="Trebuchet MS" panose="020B0603020202020204" pitchFamily="34" charset="0"/>
              </a:rPr>
              <a:t>Nacionalna zakonodaja (Zakon o tajnih podatkih, Uredba o varovanju tajnih podatkov, Uredba o varnostnem preverjanju in izdaji dovoljenj za dostop do tajnih podatkov, </a:t>
            </a:r>
            <a:r>
              <a:rPr lang="sl-SI" sz="1600" noProof="1">
                <a:latin typeface="Trebuchet MS" panose="020B0603020202020204" pitchFamily="34" charset="0"/>
              </a:rPr>
              <a:t>Uredba o varnostnem preverjanju in izdaji varnostnega dovoljenja organizaciji, itd.)</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Mednarodni predpisi:</a:t>
            </a:r>
          </a:p>
          <a:p>
            <a:pPr marL="1543050" lvl="3" indent="-171450" algn="just">
              <a:spcBef>
                <a:spcPts val="600"/>
              </a:spcBef>
              <a:buFont typeface="Arial" panose="020B0604020202020204" pitchFamily="34" charset="0"/>
              <a:buChar char="•"/>
            </a:pPr>
            <a:r>
              <a:rPr lang="sl-SI" sz="1600" noProof="1">
                <a:latin typeface="Trebuchet MS" panose="020B0603020202020204" pitchFamily="34" charset="0"/>
              </a:rPr>
              <a:t>Predpisi zveze NATO - Zakon o ratifikaciji Sporazuma med pogodbenicami Severnoatlantske pogodbe o varnosti podatkov, </a:t>
            </a:r>
          </a:p>
          <a:p>
            <a:pPr marL="1543050" lvl="3" indent="-171450" algn="just">
              <a:spcBef>
                <a:spcPts val="600"/>
              </a:spcBef>
              <a:buFont typeface="Arial" panose="020B0604020202020204" pitchFamily="34" charset="0"/>
              <a:buChar char="•"/>
            </a:pPr>
            <a:r>
              <a:rPr lang="sl-SI" sz="1600" noProof="1">
                <a:latin typeface="Trebuchet MS" panose="020B0603020202020204" pitchFamily="34" charset="0"/>
              </a:rPr>
              <a:t>Varnostna pravila Sveta EU - Zakon o ratifikaciji Sporazuma med državami članicami Evropske unije, ki so se sestale v okviru Sveta, o varovanju tajnih podatkov, ki se izmenjujejo v interesu Evropske unije, Sklep Sveta z dne 23. septembra 2013 o varnostnih predpisih za varovanje tajnih podatkov EU (2013/488/EU),</a:t>
            </a:r>
          </a:p>
          <a:p>
            <a:pPr marL="1543050" lvl="3" indent="-171450" algn="just">
              <a:spcBef>
                <a:spcPts val="600"/>
              </a:spcBef>
              <a:buFont typeface="Arial" panose="020B0604020202020204" pitchFamily="34" charset="0"/>
              <a:buChar char="•"/>
            </a:pPr>
            <a:r>
              <a:rPr lang="sl-SI" sz="1600" noProof="1">
                <a:latin typeface="Trebuchet MS" panose="020B0603020202020204" pitchFamily="34" charset="0"/>
              </a:rPr>
              <a:t>Varnostna pravila Evropske komisije - Sklep Komisije (EU, Euratom) 2015/444 z dne 13. marca 2015 o varnostnih predpisih za varovanje tajnih podatkov EU)</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Sklenjeni mednarodni sporazumi </a:t>
            </a:r>
          </a:p>
          <a:p>
            <a:pPr marL="628650" lvl="1"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628650" lvl="1"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p:txBody>
      </p:sp>
    </p:spTree>
    <p:extLst>
      <p:ext uri="{BB962C8B-B14F-4D97-AF65-F5344CB8AC3E}">
        <p14:creationId xmlns:p14="http://schemas.microsoft.com/office/powerpoint/2010/main" val="408422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BB69-A72C-478E-A4DE-61E5E2B45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TextBox 45">
            <a:extLst>
              <a:ext uri="{FF2B5EF4-FFF2-40B4-BE49-F238E27FC236}">
                <a16:creationId xmlns:a16="http://schemas.microsoft.com/office/drawing/2014/main" id="{EB8D062F-3E54-4D4D-BF1B-3AA2E00FB7EF}"/>
              </a:ext>
            </a:extLst>
          </p:cNvPr>
          <p:cNvSpPr txBox="1"/>
          <p:nvPr/>
        </p:nvSpPr>
        <p:spPr>
          <a:xfrm>
            <a:off x="3251199" y="2021289"/>
            <a:ext cx="5689601" cy="584775"/>
          </a:xfrm>
          <a:prstGeom prst="rect">
            <a:avLst/>
          </a:prstGeom>
          <a:noFill/>
        </p:spPr>
        <p:txBody>
          <a:bodyPr wrap="square" rtlCol="0">
            <a:spAutoFit/>
          </a:bodyPr>
          <a:lstStyle/>
          <a:p>
            <a:r>
              <a:rPr lang="sl-SI" sz="3200" dirty="0">
                <a:solidFill>
                  <a:schemeClr val="bg1"/>
                </a:solidFill>
                <a:latin typeface="Trebuchet MS" panose="020B0603020202020204" pitchFamily="34" charset="0"/>
              </a:rPr>
              <a:t>Hvala lepa za vašo pozornost.</a:t>
            </a:r>
            <a:endParaRPr lang="en-SI" sz="3200" dirty="0">
              <a:solidFill>
                <a:schemeClr val="bg1"/>
              </a:solidFill>
              <a:latin typeface="Trebuchet MS" panose="020B0603020202020204" pitchFamily="34" charset="0"/>
            </a:endParaRPr>
          </a:p>
        </p:txBody>
      </p:sp>
      <p:sp>
        <p:nvSpPr>
          <p:cNvPr id="3" name="PoljeZBesedilom 6">
            <a:extLst>
              <a:ext uri="{FF2B5EF4-FFF2-40B4-BE49-F238E27FC236}">
                <a16:creationId xmlns:a16="http://schemas.microsoft.com/office/drawing/2014/main" id="{9CFC1449-584A-8704-0A95-878B4C79248D}"/>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Tree>
    <p:extLst>
      <p:ext uri="{BB962C8B-B14F-4D97-AF65-F5344CB8AC3E}">
        <p14:creationId xmlns:p14="http://schemas.microsoft.com/office/powerpoint/2010/main" val="23915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Uvodno o varstvu tajnih podatkov (TP)</a:t>
            </a:r>
          </a:p>
          <a:p>
            <a:pPr marL="0" indent="0">
              <a:buFont typeface="Arial" panose="020B0604020202020204" pitchFamily="34" charse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5047536"/>
          </a:xfrm>
          <a:prstGeom prst="rect">
            <a:avLst/>
          </a:prstGeom>
          <a:noFill/>
        </p:spPr>
        <p:txBody>
          <a:bodyPr wrap="square">
            <a:spAutoFit/>
          </a:bodyPr>
          <a:lstStyle/>
          <a:p>
            <a:pPr algn="just">
              <a:spcBef>
                <a:spcPts val="600"/>
              </a:spcBef>
            </a:pPr>
            <a:r>
              <a:rPr lang="sl-SI" sz="1600" noProof="1">
                <a:latin typeface="Trebuchet MS" panose="020B0603020202020204" pitchFamily="34" charset="0"/>
              </a:rPr>
              <a:t>Stopnje tajnosti tajnih podatkov (TP):</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"STROGO TAJNO", se določi za TP, katerih razkritje nepoklicani osebi bi ogrozilo vitalne interese Republike Slovenije ali jim nepopravljivo škodovalo;</a:t>
            </a:r>
          </a:p>
          <a:p>
            <a:pPr marL="628650" lvl="1"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"TAJNO", se določi za TP, katerih razkritje nepoklicani osebi bi lahko hudo škodovalo varnosti ali interesom Republike Slovenije;</a:t>
            </a:r>
          </a:p>
          <a:p>
            <a:pPr marL="628650" lvl="1"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"ZAUPNO", se določi za TP, katerih razkritje nepoklicani osebi bi lahko škodovalo varnosti ali interesom Republike Slovenije;</a:t>
            </a:r>
          </a:p>
          <a:p>
            <a:pPr marL="628650" lvl="1"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"INTERNO", se določi za TP, katerih razkritje nepoklicani osebi bi lahko škodovalo delovanju ali izvajanju nalog organa.</a:t>
            </a:r>
          </a:p>
          <a:p>
            <a:pPr lvl="1" algn="just">
              <a:spcBef>
                <a:spcPts val="600"/>
              </a:spcBef>
            </a:pPr>
            <a:endParaRPr lang="sl-SI" sz="1600" noProof="1">
              <a:latin typeface="Trebuchet MS" panose="020B0603020202020204" pitchFamily="34" charset="0"/>
            </a:endParaRPr>
          </a:p>
          <a:p>
            <a:pPr lvl="0" algn="just">
              <a:spcBef>
                <a:spcPts val="600"/>
              </a:spcBef>
            </a:pPr>
            <a:r>
              <a:rPr lang="sl-SI" sz="1600" b="1" noProof="1">
                <a:solidFill>
                  <a:prstClr val="black"/>
                </a:solidFill>
                <a:latin typeface="Trebuchet MS" panose="020B0603020202020204" pitchFamily="34" charset="0"/>
              </a:rPr>
              <a:t>Za obdelavo TP stopnje INTERNO varnostnega preverjanja ni potrebno opraviti, za stopnjo ZAUPNO je potrebno opraviti osnovno varnostno preverjanje, za stopnjo TAJNO razširjeno varnostno preverjanje ter za stopnjo STROGO TAJNO razširjeno varnostno preverjanje z varnostnim poizvedovanjem.</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p:txBody>
      </p:sp>
    </p:spTree>
    <p:extLst>
      <p:ext uri="{BB962C8B-B14F-4D97-AF65-F5344CB8AC3E}">
        <p14:creationId xmlns:p14="http://schemas.microsoft.com/office/powerpoint/2010/main" val="225175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Uvodno o varstvu tajnih podatkov (TP)</a:t>
            </a:r>
          </a:p>
          <a:p>
            <a:pPr marL="0" indent="0">
              <a:buFont typeface="Arial" panose="020B0604020202020204" pitchFamily="34" charse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4308872"/>
          </a:xfrm>
          <a:prstGeom prst="rect">
            <a:avLst/>
          </a:prstGeom>
          <a:noFill/>
        </p:spPr>
        <p:txBody>
          <a:bodyPr wrap="square">
            <a:spAutoFit/>
          </a:bodyPr>
          <a:lstStyle/>
          <a:p>
            <a:pPr algn="just">
              <a:spcBef>
                <a:spcPts val="600"/>
              </a:spcBef>
            </a:pPr>
            <a:endParaRPr lang="sl-SI" sz="1600" noProof="1">
              <a:latin typeface="Trebuchet MS" panose="020B0603020202020204" pitchFamily="34" charset="0"/>
            </a:endParaRPr>
          </a:p>
          <a:p>
            <a:pPr algn="just">
              <a:spcBef>
                <a:spcPts val="600"/>
              </a:spcBef>
            </a:pPr>
            <a:r>
              <a:rPr lang="sl-SI" sz="1600" noProof="1">
                <a:latin typeface="Trebuchet MS" panose="020B0603020202020204" pitchFamily="34" charset="0"/>
              </a:rPr>
              <a:t>Tajni podatek je dejstvo ali sredstvo z delovnega področja organa (državni organ, organ lokalne skupnosti, nosilec javnih pooblastil ter drug organ, gospodarska družba in organizacija, ki pri izvajanju zakonsko določenih nalog pridobi ali razpolaga s TP), ki se nanaša na:</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javno varnost,</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obrambo,</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zunanje zadeve,</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obveščevalno in varnostno dejavnost države</a:t>
            </a:r>
          </a:p>
          <a:p>
            <a:pPr marL="0" lvl="1" algn="just">
              <a:spcBef>
                <a:spcPts val="600"/>
              </a:spcBef>
            </a:pPr>
            <a:endParaRPr lang="sl-SI" sz="1600" noProof="1">
              <a:latin typeface="Trebuchet MS" panose="020B0603020202020204" pitchFamily="34" charset="0"/>
            </a:endParaRPr>
          </a:p>
          <a:p>
            <a:pPr marL="0" lvl="1" algn="just">
              <a:spcBef>
                <a:spcPts val="600"/>
              </a:spcBef>
            </a:pPr>
            <a:r>
              <a:rPr lang="sl-SI" sz="1600" noProof="1">
                <a:latin typeface="Trebuchet MS" panose="020B0603020202020204" pitchFamily="34" charset="0"/>
              </a:rPr>
              <a:t>TP je tako pomemben, da bi z njegovim razkritjem nepoklicani osebi nastale, ali bi očitno lahko nastale, škodljive posledice za varnost države ali za njene politične ali gospodarske koristi.</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p:txBody>
      </p:sp>
    </p:spTree>
    <p:extLst>
      <p:ext uri="{BB962C8B-B14F-4D97-AF65-F5344CB8AC3E}">
        <p14:creationId xmlns:p14="http://schemas.microsoft.com/office/powerpoint/2010/main" val="283424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Uvodno o varstvu tajnih podatkov (TP)</a:t>
            </a:r>
          </a:p>
          <a:p>
            <a:pPr marL="0" indent="0">
              <a:buFont typeface="Arial" panose="020B0604020202020204" pitchFamily="34" charse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4910062"/>
          </a:xfrm>
          <a:prstGeom prst="rect">
            <a:avLst/>
          </a:prstGeom>
          <a:noFill/>
        </p:spPr>
        <p:txBody>
          <a:bodyPr wrap="square">
            <a:spAutoFit/>
          </a:bodyPr>
          <a:lstStyle/>
          <a:p>
            <a:pPr marL="171450" lvl="0" indent="-171450" defTabSz="685800" fontAlgn="base">
              <a:lnSpc>
                <a:spcPct val="90000"/>
              </a:lnSpc>
              <a:spcBef>
                <a:spcPts val="750"/>
              </a:spcBef>
              <a:spcAft>
                <a:spcPct val="0"/>
              </a:spcAft>
              <a:defRPr/>
            </a:pPr>
            <a:r>
              <a:rPr lang="sl-SI" altLang="sl-SI" sz="1600" b="1" dirty="0">
                <a:solidFill>
                  <a:prstClr val="black"/>
                </a:solidFill>
                <a:latin typeface="Trebuchet MS" panose="020B0603020202020204" pitchFamily="34" charset="0"/>
              </a:rPr>
              <a:t>Kdo določi TP?</a:t>
            </a:r>
          </a:p>
          <a:p>
            <a:pPr marL="171450" lvl="0" indent="-171450" defTabSz="685800" fontAlgn="base">
              <a:lnSpc>
                <a:spcPct val="90000"/>
              </a:lnSpc>
              <a:spcBef>
                <a:spcPts val="750"/>
              </a:spcBef>
              <a:spcAft>
                <a:spcPct val="0"/>
              </a:spcAft>
              <a:defRPr/>
            </a:pPr>
            <a:r>
              <a:rPr lang="sl-SI" altLang="sl-SI" sz="1600" u="sng" dirty="0">
                <a:solidFill>
                  <a:prstClr val="black"/>
                </a:solidFill>
                <a:latin typeface="Trebuchet MS" panose="020B0603020202020204" pitchFamily="34" charset="0"/>
              </a:rPr>
              <a:t>Pooblaščena oseba, ki je za stopnjo INTERNO, ZAUPNO, TAJNO</a:t>
            </a:r>
            <a:r>
              <a:rPr lang="sl-SI" altLang="sl-SI" sz="1600" dirty="0">
                <a:solidFill>
                  <a:prstClr val="black"/>
                </a:solidFill>
                <a:latin typeface="Trebuchet MS" panose="020B0603020202020204" pitchFamily="34" charset="0"/>
              </a:rPr>
              <a:t>:</a:t>
            </a:r>
          </a:p>
          <a:p>
            <a:pPr marL="514350" lvl="1" indent="-171450" defTabSz="685800" fontAlgn="base">
              <a:lnSpc>
                <a:spcPct val="9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predstojnik organa,</a:t>
            </a:r>
          </a:p>
          <a:p>
            <a:pPr marL="514350" lvl="1" indent="-171450" defTabSz="685800" fontAlgn="base">
              <a:lnSpc>
                <a:spcPct val="9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funkcionar organa, </a:t>
            </a:r>
          </a:p>
          <a:p>
            <a:pPr marL="514350" lvl="1" indent="-171450" defTabSz="685800" fontAlgn="base">
              <a:lnSpc>
                <a:spcPct val="9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oseba organu, ki jo pooblasti predstojnik. </a:t>
            </a:r>
          </a:p>
          <a:p>
            <a:pPr algn="just" defTabSz="685800" fontAlgn="base">
              <a:lnSpc>
                <a:spcPct val="90000"/>
              </a:lnSpc>
              <a:spcBef>
                <a:spcPts val="750"/>
              </a:spcBef>
              <a:spcAft>
                <a:spcPct val="0"/>
              </a:spcAft>
              <a:defRPr/>
            </a:pPr>
            <a:r>
              <a:rPr lang="sl-SI" altLang="sl-SI" sz="1600" b="1" dirty="0">
                <a:solidFill>
                  <a:prstClr val="black"/>
                </a:solidFill>
                <a:latin typeface="Trebuchet MS" panose="020B0603020202020204" pitchFamily="34" charset="0"/>
              </a:rPr>
              <a:t>Družba Plinovodi izvirno ne določa TP stopnje INTERNO, pač pa s to stopnjo zgolj označuje dokumente, ki jih je ustvarila na podlagi prejetih od državnih organov z enako označbo!</a:t>
            </a:r>
          </a:p>
          <a:p>
            <a:pPr marL="171450" indent="-171450" defTabSz="685800" fontAlgn="base">
              <a:lnSpc>
                <a:spcPct val="90000"/>
              </a:lnSpc>
              <a:spcBef>
                <a:spcPts val="750"/>
              </a:spcBef>
              <a:spcAft>
                <a:spcPct val="0"/>
              </a:spcAft>
              <a:defRPr/>
            </a:pPr>
            <a:endParaRPr lang="sl-SI" altLang="sl-SI" sz="1600" b="1" dirty="0">
              <a:solidFill>
                <a:prstClr val="black"/>
              </a:solidFill>
              <a:latin typeface="Trebuchet MS" panose="020B0603020202020204" pitchFamily="34" charset="0"/>
            </a:endParaRPr>
          </a:p>
          <a:p>
            <a:pPr marL="171450" indent="-171450" defTabSz="685800" fontAlgn="base">
              <a:lnSpc>
                <a:spcPct val="90000"/>
              </a:lnSpc>
              <a:spcBef>
                <a:spcPts val="750"/>
              </a:spcBef>
              <a:spcAft>
                <a:spcPct val="0"/>
              </a:spcAft>
              <a:defRPr/>
            </a:pPr>
            <a:r>
              <a:rPr lang="sl-SI" altLang="sl-SI" sz="1600" u="sng" dirty="0">
                <a:solidFill>
                  <a:prstClr val="black"/>
                </a:solidFill>
                <a:latin typeface="Trebuchet MS" panose="020B0603020202020204" pitchFamily="34" charset="0"/>
              </a:rPr>
              <a:t>Kdo je pooblaščena oseba za stopnjo STROGO TAJNO:</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predsednik RS, </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predsednik DZ, </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predsednik vlade RS, </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ministri, </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predstojniki organov v sestavi, </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predstojniki vladnih služb, neposredno odgovornih predsedniku vlade, </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določeni vojaški poveljniki,</a:t>
            </a:r>
          </a:p>
          <a:p>
            <a:pPr marL="514350" lvl="1" indent="-171450" defTabSz="685800" fontAlgn="base">
              <a:lnSpc>
                <a:spcPct val="80000"/>
              </a:lnSpc>
              <a:spcBef>
                <a:spcPts val="375"/>
              </a:spcBef>
              <a:spcAft>
                <a:spcPct val="0"/>
              </a:spcAft>
              <a:buFont typeface="Arial" panose="020B0604020202020204" pitchFamily="34" charset="0"/>
              <a:buChar char="•"/>
              <a:defRPr/>
            </a:pPr>
            <a:r>
              <a:rPr lang="sl-SI" altLang="sl-SI" sz="1600" dirty="0">
                <a:solidFill>
                  <a:prstClr val="black"/>
                </a:solidFill>
                <a:latin typeface="Trebuchet MS" panose="020B0603020202020204" pitchFamily="34" charset="0"/>
              </a:rPr>
              <a:t>določeni vodje diplomatsko-konzularnih predstavništev.</a:t>
            </a:r>
          </a:p>
          <a:p>
            <a:pPr marL="514350" lvl="1" indent="-171450" defTabSz="685800" fontAlgn="base">
              <a:lnSpc>
                <a:spcPct val="90000"/>
              </a:lnSpc>
              <a:spcBef>
                <a:spcPts val="375"/>
              </a:spcBef>
              <a:spcAft>
                <a:spcPct val="0"/>
              </a:spcAft>
              <a:defRPr/>
            </a:pPr>
            <a:endParaRPr lang="sl-SI" altLang="sl-SI" sz="1600" b="1"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136491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FC82F-547E-50FB-B256-7A48B5E3C587}"/>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27C16E9-4FDE-20F6-3AB5-7110916EC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CED01EC7-E51D-086A-9A36-63C181CF5102}"/>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6" name="Naslov 5">
            <a:extLst>
              <a:ext uri="{FF2B5EF4-FFF2-40B4-BE49-F238E27FC236}">
                <a16:creationId xmlns:a16="http://schemas.microsoft.com/office/drawing/2014/main" id="{70B3E08B-EFBF-E4E3-6E88-243CF1576E2C}"/>
              </a:ext>
            </a:extLst>
          </p:cNvPr>
          <p:cNvSpPr>
            <a:spLocks noGrp="1"/>
          </p:cNvSpPr>
          <p:nvPr>
            <p:ph type="title"/>
          </p:nvPr>
        </p:nvSpPr>
        <p:spPr>
          <a:xfrm>
            <a:off x="839788" y="457200"/>
            <a:ext cx="4463732" cy="857250"/>
          </a:xfrm>
        </p:spPr>
        <p:txBody>
          <a:bodyPr>
            <a:normAutofit fontScale="90000"/>
          </a:bodyPr>
          <a:lstStyle/>
          <a:p>
            <a:r>
              <a:rPr lang="sl-SI" sz="2800" dirty="0">
                <a:latin typeface="Trebuchet MS" panose="020B0603020202020204" pitchFamily="34" charset="0"/>
              </a:rPr>
              <a:t>Pravilnik o varovanju tajnih podatkov stopnje interno (Pravilnik)</a:t>
            </a:r>
          </a:p>
        </p:txBody>
      </p:sp>
      <p:sp>
        <p:nvSpPr>
          <p:cNvPr id="7" name="Označba mesta slike 6">
            <a:extLst>
              <a:ext uri="{FF2B5EF4-FFF2-40B4-BE49-F238E27FC236}">
                <a16:creationId xmlns:a16="http://schemas.microsoft.com/office/drawing/2014/main" id="{E78038B5-2AC9-5BE0-450E-A6943AAD889B}"/>
              </a:ext>
            </a:extLst>
          </p:cNvPr>
          <p:cNvSpPr>
            <a:spLocks noGrp="1"/>
          </p:cNvSpPr>
          <p:nvPr>
            <p:ph type="pic" idx="1"/>
          </p:nvPr>
        </p:nvSpPr>
        <p:spPr>
          <a:xfrm>
            <a:off x="5183188" y="987426"/>
            <a:ext cx="6172200" cy="4085318"/>
          </a:xfrm>
        </p:spPr>
        <p:txBody>
          <a:bodyPr>
            <a:normAutofit/>
          </a:bodyPr>
          <a:lstStyle/>
          <a:p>
            <a:pPr marL="514350" indent="-514350">
              <a:buFont typeface="+mj-lt"/>
              <a:buAutoNum type="arabicPeriod"/>
            </a:pPr>
            <a:r>
              <a:rPr lang="sl-SI" sz="1800" dirty="0">
                <a:solidFill>
                  <a:schemeClr val="tx1">
                    <a:lumMod val="95000"/>
                    <a:lumOff val="5000"/>
                  </a:schemeClr>
                </a:solidFill>
                <a:latin typeface="Trebuchet MS" panose="020B0603020202020204" pitchFamily="34" charset="0"/>
              </a:rPr>
              <a:t>Splošne določbe</a:t>
            </a:r>
          </a:p>
          <a:p>
            <a:pPr marL="514350" indent="-514350">
              <a:buFont typeface="+mj-lt"/>
              <a:buAutoNum type="arabicPeriod"/>
            </a:pPr>
            <a:r>
              <a:rPr lang="sl-SI" sz="1800" dirty="0">
                <a:solidFill>
                  <a:schemeClr val="tx1">
                    <a:lumMod val="95000"/>
                    <a:lumOff val="5000"/>
                  </a:schemeClr>
                </a:solidFill>
                <a:latin typeface="Trebuchet MS" panose="020B0603020202020204" pitchFamily="34" charset="0"/>
              </a:rPr>
              <a:t>Splošni varnostni ukrepi</a:t>
            </a:r>
          </a:p>
          <a:p>
            <a:pPr marL="514350" indent="-514350">
              <a:buFont typeface="+mj-lt"/>
              <a:buAutoNum type="arabicPeriod"/>
            </a:pPr>
            <a:r>
              <a:rPr lang="sl-SI" sz="1800" dirty="0">
                <a:solidFill>
                  <a:schemeClr val="tx1">
                    <a:lumMod val="95000"/>
                    <a:lumOff val="5000"/>
                  </a:schemeClr>
                </a:solidFill>
                <a:latin typeface="Trebuchet MS" panose="020B0603020202020204" pitchFamily="34" charset="0"/>
              </a:rPr>
              <a:t>Varovanje oseb, prostorov, dokumentov, medijev in komunikacij </a:t>
            </a:r>
          </a:p>
          <a:p>
            <a:pPr marL="514350" indent="-514350">
              <a:buFont typeface="+mj-lt"/>
              <a:buAutoNum type="arabicPeriod"/>
            </a:pPr>
            <a:r>
              <a:rPr lang="sl-SI" sz="1800" noProof="1">
                <a:solidFill>
                  <a:schemeClr val="tx1">
                    <a:lumMod val="95000"/>
                    <a:lumOff val="5000"/>
                  </a:schemeClr>
                </a:solidFill>
                <a:latin typeface="Trebuchet MS" panose="020B0603020202020204" pitchFamily="34" charset="0"/>
              </a:rPr>
              <a:t>Način označevanje stopenj tajnosti </a:t>
            </a:r>
          </a:p>
          <a:p>
            <a:pPr marL="514350" indent="-514350">
              <a:buFont typeface="+mj-lt"/>
              <a:buAutoNum type="arabicPeriod"/>
            </a:pPr>
            <a:r>
              <a:rPr lang="sl-SI" sz="1800" noProof="1">
                <a:solidFill>
                  <a:schemeClr val="tx1">
                    <a:lumMod val="95000"/>
                    <a:lumOff val="5000"/>
                  </a:schemeClr>
                </a:solidFill>
                <a:latin typeface="Trebuchet MS" panose="020B0603020202020204" pitchFamily="34" charset="0"/>
              </a:rPr>
              <a:t>Varovanje opreme, s katero se obravnavajo TP</a:t>
            </a:r>
          </a:p>
          <a:p>
            <a:pPr marL="514350" indent="-514350">
              <a:buFont typeface="+mj-lt"/>
              <a:buAutoNum type="arabicPeriod"/>
            </a:pPr>
            <a:r>
              <a:rPr lang="sl-SI" sz="1800" noProof="1">
                <a:solidFill>
                  <a:schemeClr val="tx1">
                    <a:lumMod val="95000"/>
                    <a:lumOff val="5000"/>
                  </a:schemeClr>
                </a:solidFill>
                <a:latin typeface="Trebuchet MS" panose="020B0603020202020204" pitchFamily="34" charset="0"/>
              </a:rPr>
              <a:t>Ukrepi in postopki varovanja TP</a:t>
            </a:r>
          </a:p>
          <a:p>
            <a:pPr marL="514350" indent="-514350">
              <a:buFont typeface="+mj-lt"/>
              <a:buAutoNum type="arabicPeriod"/>
            </a:pPr>
            <a:r>
              <a:rPr lang="sl-SI" sz="1800" noProof="1">
                <a:solidFill>
                  <a:schemeClr val="tx1">
                    <a:lumMod val="95000"/>
                    <a:lumOff val="5000"/>
                  </a:schemeClr>
                </a:solidFill>
                <a:latin typeface="Trebuchet MS" panose="020B0603020202020204" pitchFamily="34" charset="0"/>
              </a:rPr>
              <a:t>Evidentiranje dostopov do TP</a:t>
            </a:r>
          </a:p>
          <a:p>
            <a:pPr marL="514350" indent="-514350">
              <a:buFont typeface="+mj-lt"/>
              <a:buAutoNum type="arabicPeriod"/>
            </a:pPr>
            <a:r>
              <a:rPr lang="sl-SI" sz="1800" noProof="1">
                <a:solidFill>
                  <a:schemeClr val="tx1">
                    <a:lumMod val="95000"/>
                    <a:lumOff val="5000"/>
                  </a:schemeClr>
                </a:solidFill>
                <a:latin typeface="Trebuchet MS" panose="020B0603020202020204" pitchFamily="34" charset="0"/>
              </a:rPr>
              <a:t>Evidentiranje prejema in distribucije TP</a:t>
            </a:r>
          </a:p>
          <a:p>
            <a:pPr marL="514350" indent="-514350">
              <a:buFont typeface="+mj-lt"/>
              <a:buAutoNum type="arabicPeriod"/>
            </a:pPr>
            <a:r>
              <a:rPr lang="sl-SI" sz="1800" noProof="1">
                <a:solidFill>
                  <a:schemeClr val="tx1">
                    <a:lumMod val="95000"/>
                    <a:lumOff val="5000"/>
                  </a:schemeClr>
                </a:solidFill>
                <a:latin typeface="Trebuchet MS" panose="020B0603020202020204" pitchFamily="34" charset="0"/>
              </a:rPr>
              <a:t>Sklep o določitvi upravnega območja </a:t>
            </a:r>
          </a:p>
          <a:p>
            <a:pPr marL="514350" indent="-514350">
              <a:buFont typeface="+mj-lt"/>
              <a:buAutoNum type="arabicPeriod"/>
            </a:pPr>
            <a:endParaRPr lang="sl-SI" sz="1800" noProof="1">
              <a:solidFill>
                <a:schemeClr val="tx1">
                  <a:lumMod val="95000"/>
                  <a:lumOff val="5000"/>
                </a:schemeClr>
              </a:solidFill>
              <a:latin typeface="Trebuchet MS" panose="020B0603020202020204" pitchFamily="34" charset="0"/>
            </a:endParaRPr>
          </a:p>
          <a:p>
            <a:endParaRPr lang="sl-SI" dirty="0"/>
          </a:p>
        </p:txBody>
      </p:sp>
    </p:spTree>
    <p:extLst>
      <p:ext uri="{BB962C8B-B14F-4D97-AF65-F5344CB8AC3E}">
        <p14:creationId xmlns:p14="http://schemas.microsoft.com/office/powerpoint/2010/main" val="285020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1. Splošne določbe</a:t>
            </a:r>
          </a:p>
          <a:p>
            <a:pPr marL="0" indent="0">
              <a:buFont typeface="Arial" panose="020B0604020202020204" pitchFamily="34" charse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3924151"/>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S Pravilnikom se vzpostavlja sistem postopkov in ukrepov varovanja tajnih podatkov (TP) </a:t>
            </a:r>
            <a:r>
              <a:rPr lang="sl-SI" sz="1600" b="1" u="sng" noProof="1">
                <a:latin typeface="Trebuchet MS" panose="020B0603020202020204" pitchFamily="34" charset="0"/>
              </a:rPr>
              <a:t>stopnje tajnosti INTERNO</a:t>
            </a:r>
            <a:r>
              <a:rPr lang="sl-SI" sz="1600" noProof="1">
                <a:latin typeface="Trebuchet MS" panose="020B0603020202020204" pitchFamily="34" charset="0"/>
              </a:rPr>
              <a:t>, katere pri izvajanju zakonsko določenih nalog pridobi ali z njimi razpolaga družba ter zaposleni posamezniki v družbi, in s katerimi se onemogoča njihovo razkritje nepooblaščenim osebam. </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TP je dejstvo ali sredstvo z delovnega področja organa, ki se nanaša na </a:t>
            </a:r>
            <a:r>
              <a:rPr lang="sl-SI" sz="1600" u="sng" noProof="1">
                <a:latin typeface="Trebuchet MS" panose="020B0603020202020204" pitchFamily="34" charset="0"/>
              </a:rPr>
              <a:t>javno varnost, obrambo, zunanje zadeve ali obveščevalno in varnostno dejavnost države</a:t>
            </a:r>
            <a:r>
              <a:rPr lang="sl-SI" sz="1600" noProof="1">
                <a:latin typeface="Trebuchet MS" panose="020B0603020202020204" pitchFamily="34" charset="0"/>
              </a:rPr>
              <a:t>, ki ga je treba zaradi razlogov določenih v zakonu zavarovati pred nepoklicanimi osebami, in ki je v skladu z zakonom določeno in označeno za tajno.</a:t>
            </a:r>
          </a:p>
          <a:p>
            <a:pPr marL="171450"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KIS NCKU je komunikacijsko informacijski sistem Nacionalnega centra za krizno upravljanje, ki je akreditiran s strani Urada Vlade Republike Slovenije za varovanje tajnih podatkov za varovanje TP stopnje tajnosti INTERNO, RESTREINT UE/EU RESTRICTED in NATO RESTRICTED ter se nahaja v upravnem območju družbe.</a:t>
            </a:r>
          </a:p>
          <a:p>
            <a:pPr marL="171450" indent="-171450" algn="just">
              <a:spcBef>
                <a:spcPts val="600"/>
              </a:spcBef>
              <a:buFont typeface="Arial" panose="020B0604020202020204" pitchFamily="34" charset="0"/>
              <a:buChar char="•"/>
            </a:pPr>
            <a:endParaRPr lang="sl-SI" sz="1600" u="sng" noProof="1">
              <a:latin typeface="Trebuchet MS" panose="020B0603020202020204" pitchFamily="34" charset="0"/>
            </a:endParaRPr>
          </a:p>
        </p:txBody>
      </p:sp>
    </p:spTree>
    <p:extLst>
      <p:ext uri="{BB962C8B-B14F-4D97-AF65-F5344CB8AC3E}">
        <p14:creationId xmlns:p14="http://schemas.microsoft.com/office/powerpoint/2010/main" val="149953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2. Splošni varnostni ukrepi</a:t>
            </a:r>
          </a:p>
          <a:p>
            <a:pPr marL="0" indent="0">
              <a:buFont typeface="Arial" panose="020B0604020202020204" pitchFamily="34" charset="0"/>
              <a:buNone/>
            </a:pPr>
            <a:endParaRPr lang="sl-SI" sz="2400" noProof="1">
              <a:solidFill>
                <a:schemeClr val="tx1">
                  <a:lumMod val="95000"/>
                  <a:lumOff val="5000"/>
                </a:schemeClr>
              </a:solidFill>
              <a:latin typeface="Trebuchet MS" panose="020B0603020202020204" pitchFamily="34" charset="0"/>
            </a:endParaRP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4647426"/>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Dostop do TP imajo:</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Poslovodstvo družbe,</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osebe, ki so (1.) pridobile potrdilo o opravljenem osnovnem usposabljanju s področja  obravnavanja in varovanja TP in so (2.) podpisale Izjavo preverjane osebe ter so (3.) za dostop do TP stopnje tajnosti INTERNO pooblaščene s strani Poslovodstva družbe. Osebe, ki so pooblaščene za dostop do tajnih podatkov stopnje tajnosti INTERNO ter dostopajo do KIS NCKU, 	morajo (4.) podpisati tudi Izjavo EU za stopnjo tajnosti INTERNO ter Izjavo NATO za stopnjo tajnosti INTERNO.</a:t>
            </a:r>
          </a:p>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Osebe, ki so pooblaščene za dostop do TP morajo izpolnjevati naslednja pogoja, da:</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niso bile pravnomočno obsojene zaradi naklepnega kaznivega dejanja, katerega storilec se preganja po uradni dolžnosti, na nepogojno kazen zapora v trajanju več kot šest mesecev;</a:t>
            </a:r>
          </a:p>
          <a:p>
            <a:pPr marL="1085850" lvl="2" indent="-171450" algn="just">
              <a:spcBef>
                <a:spcPts val="600"/>
              </a:spcBef>
              <a:buFont typeface="Arial" panose="020B0604020202020204" pitchFamily="34" charset="0"/>
              <a:buChar char="•"/>
            </a:pPr>
            <a:r>
              <a:rPr lang="sl-SI" sz="1600" noProof="1">
                <a:latin typeface="Trebuchet MS" panose="020B0603020202020204" pitchFamily="34" charset="0"/>
              </a:rPr>
              <a:t>zoper njo ni vložena pravnomočna obtožnica zaradi naklepnega kaznivega dejanja, ki se preganja po uradni dolžnosti.</a:t>
            </a:r>
          </a:p>
          <a:p>
            <a:pPr marL="1085850" lvl="2" indent="-171450" algn="just">
              <a:spcBef>
                <a:spcPts val="600"/>
              </a:spcBef>
              <a:buFont typeface="Arial" panose="020B0604020202020204" pitchFamily="34" charset="0"/>
              <a:buChar char="•"/>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u="sng" noProof="1">
                <a:latin typeface="Trebuchet MS" panose="020B0603020202020204" pitchFamily="34" charset="0"/>
              </a:rPr>
              <a:t>Dolžnost varovanja TP ne preneha, ko osebi preneha funkcija ali delovno razmerje v družbi. </a:t>
            </a:r>
          </a:p>
        </p:txBody>
      </p:sp>
    </p:spTree>
    <p:extLst>
      <p:ext uri="{BB962C8B-B14F-4D97-AF65-F5344CB8AC3E}">
        <p14:creationId xmlns:p14="http://schemas.microsoft.com/office/powerpoint/2010/main" val="234701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A7E-7D80-9B34-24CD-A3557B99AE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B4BCA8E-AC07-5956-13E6-66B30661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oljeZBesedilom 6">
            <a:extLst>
              <a:ext uri="{FF2B5EF4-FFF2-40B4-BE49-F238E27FC236}">
                <a16:creationId xmlns:a16="http://schemas.microsoft.com/office/drawing/2014/main" id="{D329FCC8-C9A8-8653-1758-B7AB387A1DA0}"/>
              </a:ext>
            </a:extLst>
          </p:cNvPr>
          <p:cNvSpPr txBox="1"/>
          <p:nvPr/>
        </p:nvSpPr>
        <p:spPr>
          <a:xfrm>
            <a:off x="0" y="6587267"/>
            <a:ext cx="12191999" cy="553998"/>
          </a:xfrm>
          <a:prstGeom prst="rect">
            <a:avLst/>
          </a:prstGeom>
          <a:noFill/>
        </p:spPr>
        <p:txBody>
          <a:bodyPr wrap="square" rtlCol="0">
            <a:spAutoFit/>
          </a:bodyPr>
          <a:lstStyle/>
          <a:p>
            <a:pPr algn="ctr"/>
            <a:r>
              <a:rPr lang="sl-SI" sz="1200" noProof="1">
                <a:solidFill>
                  <a:schemeClr val="bg1"/>
                </a:solidFill>
                <a:latin typeface="Trebuchet MS" panose="020B0603020202020204" pitchFamily="34" charset="0"/>
              </a:rPr>
              <a:t>Ljubljana, 25. 2. 2026</a:t>
            </a:r>
          </a:p>
          <a:p>
            <a:pPr algn="ctr"/>
            <a:endParaRPr lang="sl-SI" noProof="1"/>
          </a:p>
        </p:txBody>
      </p:sp>
      <p:sp>
        <p:nvSpPr>
          <p:cNvPr id="5" name="Text Placeholder 6">
            <a:extLst>
              <a:ext uri="{FF2B5EF4-FFF2-40B4-BE49-F238E27FC236}">
                <a16:creationId xmlns:a16="http://schemas.microsoft.com/office/drawing/2014/main" id="{7CA261F9-AC0C-F1F8-5F09-E2982BA927E3}"/>
              </a:ext>
            </a:extLst>
          </p:cNvPr>
          <p:cNvSpPr txBox="1">
            <a:spLocks/>
          </p:cNvSpPr>
          <p:nvPr/>
        </p:nvSpPr>
        <p:spPr>
          <a:xfrm>
            <a:off x="522514" y="350843"/>
            <a:ext cx="11551298" cy="424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noProof="1">
                <a:solidFill>
                  <a:schemeClr val="tx1">
                    <a:lumMod val="95000"/>
                    <a:lumOff val="5000"/>
                  </a:schemeClr>
                </a:solidFill>
                <a:latin typeface="Trebuchet MS" panose="020B0603020202020204" pitchFamily="34" charset="0"/>
              </a:rPr>
              <a:t>3. </a:t>
            </a:r>
            <a:r>
              <a:rPr lang="sv-SE" sz="2400" noProof="1">
                <a:solidFill>
                  <a:schemeClr val="tx1">
                    <a:lumMod val="95000"/>
                    <a:lumOff val="5000"/>
                  </a:schemeClr>
                </a:solidFill>
                <a:latin typeface="Trebuchet MS" panose="020B0603020202020204" pitchFamily="34" charset="0"/>
              </a:rPr>
              <a:t>Varovanje oseb, prostorov, dokumentov, medijev in komunikacij </a:t>
            </a:r>
          </a:p>
        </p:txBody>
      </p:sp>
      <p:sp>
        <p:nvSpPr>
          <p:cNvPr id="4" name="PoljeZBesedilom 3">
            <a:extLst>
              <a:ext uri="{FF2B5EF4-FFF2-40B4-BE49-F238E27FC236}">
                <a16:creationId xmlns:a16="http://schemas.microsoft.com/office/drawing/2014/main" id="{F7282154-04DC-2895-223E-5EEF00D15633}"/>
              </a:ext>
            </a:extLst>
          </p:cNvPr>
          <p:cNvSpPr txBox="1"/>
          <p:nvPr/>
        </p:nvSpPr>
        <p:spPr>
          <a:xfrm>
            <a:off x="907136" y="1074569"/>
            <a:ext cx="9974224" cy="3831818"/>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sl-SI" sz="1600" noProof="1">
                <a:latin typeface="Trebuchet MS" panose="020B0603020202020204" pitchFamily="34" charset="0"/>
              </a:rPr>
              <a:t>Osebe, ki dostopajo do TP:</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se napoti na osnovno usposabljanje s področja obravnavanja in varovanja TP,</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podpišejo Izjavo preverjane osebe, da so seznanjene z zakonom in drugimi predpisi, ki urejajo varovanje TP in da se zavezujejo s TP ravnati s skladu s temi predpisi</a:t>
            </a:r>
          </a:p>
          <a:p>
            <a:pPr marL="628650" lvl="1" indent="-171450" algn="just">
              <a:spcBef>
                <a:spcPts val="600"/>
              </a:spcBef>
              <a:buFont typeface="Arial" panose="020B0604020202020204" pitchFamily="34" charset="0"/>
              <a:buChar char="•"/>
            </a:pPr>
            <a:r>
              <a:rPr lang="sl-SI" sz="1600" noProof="1">
                <a:latin typeface="Trebuchet MS" panose="020B0603020202020204" pitchFamily="34" charset="0"/>
              </a:rPr>
              <a:t>v kolikor dostopajo do KIS NCKU podpišejo tudi Izjavo EU za stopnjo tajnosti INTERNO ter Izjavo NATO za stopnjo tajnosti INTERNO.</a:t>
            </a:r>
          </a:p>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pl-PL" sz="1600" noProof="1">
                <a:latin typeface="Trebuchet MS" panose="020B0603020202020204" pitchFamily="34" charset="0"/>
              </a:rPr>
              <a:t>Upravno območje je prostor, v katerem se pod določenimi pogoji hranijo TP stopnje INTERNO. </a:t>
            </a:r>
            <a:r>
              <a:rPr lang="sl-SI" sz="1600" noProof="1">
                <a:latin typeface="Trebuchet MS" panose="020B0603020202020204" pitchFamily="34" charset="0"/>
              </a:rPr>
              <a:t>Nadzor vstopa zaposlenih oseb v upravno območje temelji na (1.) sistemu fizične in samodejne kontrole in (2.) evidentiranja vstopa. </a:t>
            </a:r>
          </a:p>
          <a:p>
            <a:pPr algn="just">
              <a:spcBef>
                <a:spcPts val="600"/>
              </a:spcBef>
            </a:pPr>
            <a:endParaRPr lang="sl-SI" sz="1600" noProof="1">
              <a:latin typeface="Trebuchet MS" panose="020B0603020202020204" pitchFamily="34" charset="0"/>
            </a:endParaRPr>
          </a:p>
          <a:p>
            <a:pPr marL="171450" indent="-171450" algn="just">
              <a:spcBef>
                <a:spcPts val="600"/>
              </a:spcBef>
              <a:buFont typeface="Arial" panose="020B0604020202020204" pitchFamily="34" charset="0"/>
              <a:buChar char="•"/>
            </a:pPr>
            <a:r>
              <a:rPr lang="sl-SI" sz="1600" u="sng" noProof="1">
                <a:latin typeface="Trebuchet MS" panose="020B0603020202020204" pitchFamily="34" charset="0"/>
              </a:rPr>
              <a:t>TP v fizični obliki se hranijo v upravnem območju v kovinski omari z oznako »Za dokumentacijo INTERNO«, ki se vedno zaklepa. </a:t>
            </a:r>
          </a:p>
        </p:txBody>
      </p:sp>
    </p:spTree>
    <p:extLst>
      <p:ext uri="{BB962C8B-B14F-4D97-AF65-F5344CB8AC3E}">
        <p14:creationId xmlns:p14="http://schemas.microsoft.com/office/powerpoint/2010/main" val="4255792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2190</Words>
  <Application>Microsoft Office PowerPoint</Application>
  <PresentationFormat>Širokozaslonsko</PresentationFormat>
  <Paragraphs>160</Paragraphs>
  <Slides>20</Slides>
  <Notes>0</Notes>
  <HiddenSlides>0</HiddenSlides>
  <MMClips>0</MMClips>
  <ScaleCrop>false</ScaleCrop>
  <HeadingPairs>
    <vt:vector size="6" baseType="variant">
      <vt:variant>
        <vt:lpstr>Uporabljene pisave</vt:lpstr>
      </vt:variant>
      <vt:variant>
        <vt:i4>6</vt:i4>
      </vt:variant>
      <vt:variant>
        <vt:lpstr>Tema</vt:lpstr>
      </vt:variant>
      <vt:variant>
        <vt:i4>3</vt:i4>
      </vt:variant>
      <vt:variant>
        <vt:lpstr>Naslovi diapozitivov</vt:lpstr>
      </vt:variant>
      <vt:variant>
        <vt:i4>20</vt:i4>
      </vt:variant>
    </vt:vector>
  </HeadingPairs>
  <TitlesOfParts>
    <vt:vector size="29" baseType="lpstr">
      <vt:lpstr>Arial</vt:lpstr>
      <vt:lpstr>Calibri</vt:lpstr>
      <vt:lpstr>Calibri Light</vt:lpstr>
      <vt:lpstr>Stag Sans Book</vt:lpstr>
      <vt:lpstr>Stag Sans Semibold</vt:lpstr>
      <vt:lpstr>Trebuchet MS</vt:lpstr>
      <vt:lpstr>Office Theme</vt:lpstr>
      <vt:lpstr>Custom Design</vt:lpstr>
      <vt:lpstr>1_Custom Design</vt:lpstr>
      <vt:lpstr>Osnovno usposabljanje s področja obravnavanja in varovanja tajnih podatkov stopnje INTERNO</vt:lpstr>
      <vt:lpstr>PowerPointova predstavitev</vt:lpstr>
      <vt:lpstr>PowerPointova predstavitev</vt:lpstr>
      <vt:lpstr>PowerPointova predstavitev</vt:lpstr>
      <vt:lpstr>PowerPointova predstavitev</vt:lpstr>
      <vt:lpstr>Pravilnik o varovanju tajnih podatkov stopnje interno (Pravilnik)</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MMDesign 2</dc:creator>
  <cp:lastModifiedBy>Galič Tina</cp:lastModifiedBy>
  <cp:revision>136</cp:revision>
  <dcterms:created xsi:type="dcterms:W3CDTF">2023-12-15T09:09:25Z</dcterms:created>
  <dcterms:modified xsi:type="dcterms:W3CDTF">2026-02-23T06:57:28Z</dcterms:modified>
</cp:coreProperties>
</file>